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7"/>
  </p:notesMasterIdLst>
  <p:sldIdLst>
    <p:sldId id="282" r:id="rId2"/>
    <p:sldId id="397" r:id="rId3"/>
    <p:sldId id="451" r:id="rId4"/>
    <p:sldId id="453" r:id="rId5"/>
    <p:sldId id="390" r:id="rId6"/>
    <p:sldId id="360" r:id="rId7"/>
    <p:sldId id="391" r:id="rId8"/>
    <p:sldId id="454" r:id="rId9"/>
    <p:sldId id="437" r:id="rId10"/>
    <p:sldId id="438" r:id="rId11"/>
    <p:sldId id="439" r:id="rId12"/>
    <p:sldId id="455" r:id="rId13"/>
    <p:sldId id="377" r:id="rId14"/>
    <p:sldId id="362" r:id="rId15"/>
    <p:sldId id="354" r:id="rId16"/>
    <p:sldId id="398" r:id="rId17"/>
    <p:sldId id="436" r:id="rId18"/>
    <p:sldId id="399" r:id="rId19"/>
    <p:sldId id="373" r:id="rId20"/>
    <p:sldId id="440" r:id="rId21"/>
    <p:sldId id="369" r:id="rId22"/>
    <p:sldId id="366" r:id="rId23"/>
    <p:sldId id="367" r:id="rId24"/>
    <p:sldId id="368" r:id="rId25"/>
    <p:sldId id="371" r:id="rId26"/>
    <p:sldId id="424" r:id="rId27"/>
    <p:sldId id="435" r:id="rId28"/>
    <p:sldId id="401" r:id="rId29"/>
    <p:sldId id="402" r:id="rId30"/>
    <p:sldId id="403" r:id="rId31"/>
    <p:sldId id="405" r:id="rId32"/>
    <p:sldId id="410" r:id="rId33"/>
    <p:sldId id="445" r:id="rId34"/>
    <p:sldId id="412" r:id="rId35"/>
    <p:sldId id="413" r:id="rId36"/>
    <p:sldId id="446" r:id="rId37"/>
    <p:sldId id="447" r:id="rId38"/>
    <p:sldId id="449" r:id="rId39"/>
    <p:sldId id="411" r:id="rId40"/>
    <p:sldId id="416" r:id="rId41"/>
    <p:sldId id="429" r:id="rId42"/>
    <p:sldId id="448" r:id="rId43"/>
    <p:sldId id="418" r:id="rId44"/>
    <p:sldId id="422" r:id="rId45"/>
    <p:sldId id="315" r:id="rId46"/>
    <p:sldId id="392" r:id="rId47"/>
    <p:sldId id="427" r:id="rId48"/>
    <p:sldId id="271" r:id="rId49"/>
    <p:sldId id="286" r:id="rId50"/>
    <p:sldId id="428" r:id="rId51"/>
    <p:sldId id="431" r:id="rId52"/>
    <p:sldId id="450" r:id="rId53"/>
    <p:sldId id="430" r:id="rId54"/>
    <p:sldId id="425" r:id="rId55"/>
    <p:sldId id="432" r:id="rId56"/>
    <p:sldId id="433" r:id="rId57"/>
    <p:sldId id="341" r:id="rId58"/>
    <p:sldId id="342" r:id="rId59"/>
    <p:sldId id="343" r:id="rId60"/>
    <p:sldId id="336" r:id="rId61"/>
    <p:sldId id="434" r:id="rId62"/>
    <p:sldId id="387" r:id="rId63"/>
    <p:sldId id="337" r:id="rId64"/>
    <p:sldId id="259" r:id="rId65"/>
    <p:sldId id="394" r:id="rId66"/>
    <p:sldId id="395" r:id="rId67"/>
    <p:sldId id="396" r:id="rId68"/>
    <p:sldId id="318" r:id="rId69"/>
    <p:sldId id="382" r:id="rId70"/>
    <p:sldId id="309" r:id="rId71"/>
    <p:sldId id="314" r:id="rId72"/>
    <p:sldId id="316" r:id="rId73"/>
    <p:sldId id="452" r:id="rId74"/>
    <p:sldId id="385" r:id="rId75"/>
    <p:sldId id="386" r:id="rId7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66FF33"/>
    <a:srgbClr val="0033CC"/>
    <a:srgbClr val="5F91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542" autoAdjust="0"/>
    <p:restoredTop sz="94660"/>
  </p:normalViewPr>
  <p:slideViewPr>
    <p:cSldViewPr snapToGrid="0">
      <p:cViewPr varScale="1">
        <p:scale>
          <a:sx n="104" d="100"/>
          <a:sy n="104" d="100"/>
        </p:scale>
        <p:origin x="702" y="10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445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780804-78E5-490C-A2F3-090831E55F88}" type="datetimeFigureOut">
              <a:rPr lang="en-US" smtClean="0"/>
              <a:pPr/>
              <a:t>4/18/2020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46A4842-362F-4633-A06C-D353EB5E0541}" type="slidenum">
              <a:rPr lang="en-US" smtClean="0"/>
              <a:pPr/>
              <a:t>‹#›</a:t>
            </a:fld>
            <a:endParaRPr lang="en-US"/>
          </a:p>
        </p:txBody>
      </p:sp>
    </p:spTree>
    <p:extLst>
      <p:ext uri="{BB962C8B-B14F-4D97-AF65-F5344CB8AC3E}">
        <p14:creationId xmlns:p14="http://schemas.microsoft.com/office/powerpoint/2010/main" val="3075008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4E7D628-DD0C-46CA-977F-4EB4F002095A}"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777589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4E7D628-DD0C-46CA-977F-4EB4F002095A}"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3742263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fld id="{F82723E8-8D3A-482E-BF07-2EEEA052B59D}" type="datetime1">
              <a:rPr lang="en-US" smtClean="0">
                <a:solidFill>
                  <a:srgbClr val="FFFFFF"/>
                </a:solidFill>
              </a:rPr>
              <a:t>4/18/2020</a:t>
            </a:fld>
            <a:endParaRPr lang="en-US">
              <a:solidFill>
                <a:srgbClr val="FFFFFF"/>
              </a:solidFill>
            </a:endParaRPr>
          </a:p>
        </p:txBody>
      </p:sp>
      <p:sp>
        <p:nvSpPr>
          <p:cNvPr id="5" name="Footer Placeholder 4"/>
          <p:cNvSpPr>
            <a:spLocks noGrp="1"/>
          </p:cNvSpPr>
          <p:nvPr>
            <p:ph type="ftr" sz="quarter" idx="11"/>
          </p:nvPr>
        </p:nvSpPr>
        <p:spPr/>
        <p:txBody>
          <a:bodyPr/>
          <a:lstStyle>
            <a:lvl1pPr>
              <a:defRPr/>
            </a:lvl1p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lvl1pPr>
              <a:defRPr/>
            </a:lvl1pPr>
          </a:lstStyle>
          <a:p>
            <a:fld id="{BABEEFEA-07CF-44B0-857B-B70FFDDE1C7D}" type="slidenum">
              <a:rPr lang="en-US">
                <a:solidFill>
                  <a:srgbClr val="FFFFFF"/>
                </a:solidFill>
              </a:rPr>
              <a:pPr/>
              <a:t>‹#›</a:t>
            </a:fld>
            <a:endParaRPr lang="en-US">
              <a:solidFill>
                <a:srgbClr val="FFFFFF"/>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70E01ABC-7487-43A2-93E9-68963DC30067}" type="datetime1">
              <a:rPr lang="en-US" smtClean="0">
                <a:solidFill>
                  <a:srgbClr val="FFFFFF"/>
                </a:solidFill>
              </a:rPr>
              <a:t>4/18/2020</a:t>
            </a:fld>
            <a:endParaRPr lang="en-US">
              <a:solidFill>
                <a:srgbClr val="FFFFFF"/>
              </a:solidFill>
            </a:endParaRPr>
          </a:p>
        </p:txBody>
      </p:sp>
      <p:sp>
        <p:nvSpPr>
          <p:cNvPr id="5" name="Footer Placeholder 4"/>
          <p:cNvSpPr>
            <a:spLocks noGrp="1"/>
          </p:cNvSpPr>
          <p:nvPr>
            <p:ph type="ftr" sz="quarter" idx="11"/>
          </p:nvPr>
        </p:nvSpPr>
        <p:spPr/>
        <p:txBody>
          <a:bodyPr/>
          <a:lstStyle>
            <a:lvl1pPr>
              <a:defRPr/>
            </a:lvl1p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lvl1pPr>
              <a:defRPr/>
            </a:lvl1pPr>
          </a:lstStyle>
          <a:p>
            <a:fld id="{9E906F62-6876-487E-BF74-8CCB78657D26}" type="slidenum">
              <a:rPr lang="en-US">
                <a:solidFill>
                  <a:srgbClr val="FFFFFF"/>
                </a:solidFill>
              </a:rPr>
              <a:pPr/>
              <a:t>‹#›</a:t>
            </a:fld>
            <a:endParaRPr lang="en-US">
              <a:solidFill>
                <a:srgbClr val="FFFFFF"/>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2C055FF5-CA95-4711-AA0E-8E9498614E90}" type="datetime1">
              <a:rPr lang="en-US" smtClean="0">
                <a:solidFill>
                  <a:srgbClr val="FFFFFF"/>
                </a:solidFill>
              </a:rPr>
              <a:t>4/18/2020</a:t>
            </a:fld>
            <a:endParaRPr lang="en-US">
              <a:solidFill>
                <a:srgbClr val="FFFFFF"/>
              </a:solidFill>
            </a:endParaRPr>
          </a:p>
        </p:txBody>
      </p:sp>
      <p:sp>
        <p:nvSpPr>
          <p:cNvPr id="5" name="Footer Placeholder 4"/>
          <p:cNvSpPr>
            <a:spLocks noGrp="1"/>
          </p:cNvSpPr>
          <p:nvPr>
            <p:ph type="ftr" sz="quarter" idx="11"/>
          </p:nvPr>
        </p:nvSpPr>
        <p:spPr/>
        <p:txBody>
          <a:bodyPr/>
          <a:lstStyle>
            <a:lvl1pPr>
              <a:defRPr/>
            </a:lvl1p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lvl1pPr>
              <a:defRPr/>
            </a:lvl1pPr>
          </a:lstStyle>
          <a:p>
            <a:fld id="{FA6706DA-7A06-45CB-9256-2B03DCA4226B}" type="slidenum">
              <a:rPr lang="en-US">
                <a:solidFill>
                  <a:srgbClr val="FFFFFF"/>
                </a:solidFill>
              </a:rPr>
              <a:pPr/>
              <a:t>‹#›</a:t>
            </a:fld>
            <a:endParaRPr lang="en-US">
              <a:solidFill>
                <a:srgbClr val="FFFFFF"/>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00200"/>
            <a:ext cx="4038600" cy="4525963"/>
          </a:xfrm>
        </p:spPr>
        <p:txBody>
          <a:bodyPr/>
          <a:lstStyle/>
          <a:p>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fld id="{14BB3385-BDCE-4621-9529-721EE49A15BB}" type="datetime1">
              <a:rPr lang="en-US" smtClean="0">
                <a:solidFill>
                  <a:srgbClr val="FFFFFF"/>
                </a:solidFill>
              </a:rPr>
              <a:t>4/18/2020</a:t>
            </a:fld>
            <a:endParaRPr lang="en-US">
              <a:solidFill>
                <a:srgbClr val="FFFFFF"/>
              </a:solidFill>
            </a:endParaRPr>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a:solidFill>
                  <a:srgbClr val="FFFFFF"/>
                </a:solidFill>
              </a:rPr>
              <a:t>S. Ravichandran, Ph.D.</a:t>
            </a: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03B87DE6-3394-467F-96D6-394E0CC66476}" type="slidenum">
              <a:rPr lang="en-US">
                <a:solidFill>
                  <a:srgbClr val="FFFFFF"/>
                </a:solidFill>
              </a:rPr>
              <a:pPr/>
              <a:t>‹#›</a:t>
            </a:fld>
            <a:endParaRPr lang="en-US">
              <a:solidFill>
                <a:srgbClr val="FFFFFF"/>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endParaRPr lang="en-US"/>
          </a:p>
        </p:txBody>
      </p:sp>
      <p:sp>
        <p:nvSpPr>
          <p:cNvPr id="4" name="Date Placeholder 3"/>
          <p:cNvSpPr>
            <a:spLocks noGrp="1"/>
          </p:cNvSpPr>
          <p:nvPr>
            <p:ph type="dt" sz="half" idx="10"/>
          </p:nvPr>
        </p:nvSpPr>
        <p:spPr>
          <a:xfrm>
            <a:off x="457200" y="6245225"/>
            <a:ext cx="2133600" cy="476250"/>
          </a:xfrm>
        </p:spPr>
        <p:txBody>
          <a:bodyPr/>
          <a:lstStyle>
            <a:lvl1pPr>
              <a:defRPr/>
            </a:lvl1pPr>
          </a:lstStyle>
          <a:p>
            <a:fld id="{E653B4E0-57D3-48BF-B6E0-82772E9020F7}" type="datetime1">
              <a:rPr lang="en-US" smtClean="0">
                <a:solidFill>
                  <a:srgbClr val="FFFFFF"/>
                </a:solidFill>
              </a:rPr>
              <a:t>4/18/2020</a:t>
            </a:fld>
            <a:endParaRPr lang="en-US">
              <a:solidFill>
                <a:srgbClr val="FFFFFF"/>
              </a:solidFill>
            </a:endParaRPr>
          </a:p>
        </p:txBody>
      </p:sp>
      <p:sp>
        <p:nvSpPr>
          <p:cNvPr id="5" name="Footer Placeholder 4"/>
          <p:cNvSpPr>
            <a:spLocks noGrp="1"/>
          </p:cNvSpPr>
          <p:nvPr>
            <p:ph type="ftr" sz="quarter" idx="11"/>
          </p:nvPr>
        </p:nvSpPr>
        <p:spPr>
          <a:xfrm>
            <a:off x="3124200" y="6245225"/>
            <a:ext cx="2895600" cy="476250"/>
          </a:xfrm>
        </p:spPr>
        <p:txBody>
          <a:bodyPr/>
          <a:lstStyle>
            <a:lvl1pPr>
              <a:defRPr/>
            </a:lvl1pPr>
          </a:lstStyle>
          <a:p>
            <a:r>
              <a:rPr lang="en-US">
                <a:solidFill>
                  <a:srgbClr val="FFFFFF"/>
                </a:solidFill>
              </a:rPr>
              <a:t>S. Ravichandran, Ph.D.</a:t>
            </a:r>
          </a:p>
        </p:txBody>
      </p:sp>
      <p:sp>
        <p:nvSpPr>
          <p:cNvPr id="6" name="Slide Number Placeholder 5"/>
          <p:cNvSpPr>
            <a:spLocks noGrp="1"/>
          </p:cNvSpPr>
          <p:nvPr>
            <p:ph type="sldNum" sz="quarter" idx="12"/>
          </p:nvPr>
        </p:nvSpPr>
        <p:spPr>
          <a:xfrm>
            <a:off x="6553200" y="6245225"/>
            <a:ext cx="2133600" cy="476250"/>
          </a:xfrm>
        </p:spPr>
        <p:txBody>
          <a:bodyPr/>
          <a:lstStyle>
            <a:lvl1pPr>
              <a:defRPr/>
            </a:lvl1pPr>
          </a:lstStyle>
          <a:p>
            <a:fld id="{4DC4D977-0219-4968-B841-63B941756FBD}" type="slidenum">
              <a:rPr lang="en-US">
                <a:solidFill>
                  <a:srgbClr val="FFFFFF"/>
                </a:solidFill>
              </a:rPr>
              <a:pPr/>
              <a:t>‹#›</a:t>
            </a:fld>
            <a:endParaRPr lang="en-US">
              <a:solidFill>
                <a:srgbClr val="FFFFFF"/>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fld id="{B36FFAE8-C3C1-4A72-99EE-FD2A7FFE46A2}" type="datetime1">
              <a:rPr lang="en-US" smtClean="0">
                <a:solidFill>
                  <a:srgbClr val="FFFFFF"/>
                </a:solidFill>
              </a:rPr>
              <a:t>4/18/2020</a:t>
            </a:fld>
            <a:endParaRPr lang="en-US">
              <a:solidFill>
                <a:srgbClr val="FFFFFF"/>
              </a:solidFill>
            </a:endParaRPr>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a:solidFill>
                  <a:srgbClr val="FFFFFF"/>
                </a:solidFill>
              </a:rPr>
              <a:t>S. Ravichandran, Ph.D.</a:t>
            </a: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20A6C186-333F-4F5F-A500-72FC74FCFF8A}" type="slidenum">
              <a:rPr lang="en-US">
                <a:solidFill>
                  <a:srgbClr val="FFFFFF"/>
                </a:solidFill>
              </a:rPr>
              <a:pPr/>
              <a:t>‹#›</a:t>
            </a:fld>
            <a:endParaRPr lang="en-US">
              <a:solidFill>
                <a:srgbClr val="FFFFFF"/>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a:xfrm>
            <a:off x="457200" y="6245225"/>
            <a:ext cx="2133600" cy="476250"/>
          </a:xfrm>
        </p:spPr>
        <p:txBody>
          <a:bodyPr/>
          <a:lstStyle>
            <a:lvl1pPr>
              <a:defRPr/>
            </a:lvl1pPr>
          </a:lstStyle>
          <a:p>
            <a:fld id="{50C8811A-6C5E-4339-BAC8-0529714D9259}" type="datetime1">
              <a:rPr lang="en-US" smtClean="0">
                <a:solidFill>
                  <a:srgbClr val="FFFFFF"/>
                </a:solidFill>
              </a:rPr>
              <a:t>4/18/2020</a:t>
            </a:fld>
            <a:endParaRPr lang="en-US">
              <a:solidFill>
                <a:srgbClr val="FFFFFF"/>
              </a:solidFill>
            </a:endParaRPr>
          </a:p>
        </p:txBody>
      </p:sp>
      <p:sp>
        <p:nvSpPr>
          <p:cNvPr id="4" name="Footer Placeholder 3"/>
          <p:cNvSpPr>
            <a:spLocks noGrp="1"/>
          </p:cNvSpPr>
          <p:nvPr>
            <p:ph type="ftr" sz="quarter" idx="11"/>
          </p:nvPr>
        </p:nvSpPr>
        <p:spPr>
          <a:xfrm>
            <a:off x="3124200" y="6245225"/>
            <a:ext cx="2895600" cy="476250"/>
          </a:xfrm>
        </p:spPr>
        <p:txBody>
          <a:bodyPr/>
          <a:lstStyle>
            <a:lvl1pPr>
              <a:defRPr/>
            </a:lvl1pPr>
          </a:lstStyle>
          <a:p>
            <a:r>
              <a:rPr lang="en-US">
                <a:solidFill>
                  <a:srgbClr val="FFFFFF"/>
                </a:solidFill>
              </a:rPr>
              <a:t>S. Ravichandran, Ph.D.</a:t>
            </a:r>
          </a:p>
        </p:txBody>
      </p:sp>
      <p:sp>
        <p:nvSpPr>
          <p:cNvPr id="5" name="Slide Number Placeholder 4"/>
          <p:cNvSpPr>
            <a:spLocks noGrp="1"/>
          </p:cNvSpPr>
          <p:nvPr>
            <p:ph type="sldNum" sz="quarter" idx="12"/>
          </p:nvPr>
        </p:nvSpPr>
        <p:spPr>
          <a:xfrm>
            <a:off x="6553200" y="6245225"/>
            <a:ext cx="2133600" cy="476250"/>
          </a:xfrm>
        </p:spPr>
        <p:txBody>
          <a:bodyPr/>
          <a:lstStyle>
            <a:lvl1pPr>
              <a:defRPr/>
            </a:lvl1pPr>
          </a:lstStyle>
          <a:p>
            <a:fld id="{E9F6ADD2-A440-4960-A659-5E9797750166}" type="slidenum">
              <a:rPr lang="en-US">
                <a:solidFill>
                  <a:srgbClr val="FFFFFF"/>
                </a:solidFill>
              </a:rPr>
              <a:pPr/>
              <a:t>‹#›</a:t>
            </a:fld>
            <a:endParaRPr lang="en-US">
              <a:solidFill>
                <a:srgbClr val="FFFFFF"/>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2pPr>
              <a:defRPr>
                <a:solidFill>
                  <a:srgbClr val="FFFF00"/>
                </a:solidFill>
              </a:defRPr>
            </a:lvl2pPr>
            <a:lvl3pPr>
              <a:defRPr>
                <a:solidFill>
                  <a:srgbClr val="66FF33"/>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fld id="{4E420825-5688-4ACB-B50B-C4289A00AB98}" type="datetime1">
              <a:rPr lang="en-US" smtClean="0">
                <a:solidFill>
                  <a:srgbClr val="FFFFFF"/>
                </a:solidFill>
              </a:rPr>
              <a:t>4/18/2020</a:t>
            </a:fld>
            <a:endParaRPr lang="en-US">
              <a:solidFill>
                <a:srgbClr val="FFFFFF"/>
              </a:solidFill>
            </a:endParaRPr>
          </a:p>
        </p:txBody>
      </p:sp>
      <p:sp>
        <p:nvSpPr>
          <p:cNvPr id="5" name="Footer Placeholder 4"/>
          <p:cNvSpPr>
            <a:spLocks noGrp="1"/>
          </p:cNvSpPr>
          <p:nvPr>
            <p:ph type="ftr" sz="quarter" idx="11"/>
          </p:nvPr>
        </p:nvSpPr>
        <p:spPr/>
        <p:txBody>
          <a:bodyPr/>
          <a:lstStyle>
            <a:lvl1pPr>
              <a:defRPr/>
            </a:lvl1p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lvl1pPr>
              <a:defRPr/>
            </a:lvl1pPr>
          </a:lstStyle>
          <a:p>
            <a:fld id="{8182C7AF-B190-417C-B2E8-7CD6C1063130}" type="slidenum">
              <a:rPr lang="en-US">
                <a:solidFill>
                  <a:srgbClr val="FFFFFF"/>
                </a:solidFill>
              </a:rPr>
              <a:pPr/>
              <a:t>‹#›</a:t>
            </a:fld>
            <a:endParaRPr lang="en-US">
              <a:solidFill>
                <a:srgbClr val="FFFFFF"/>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F6E691B9-753F-4CD4-A20A-78298469A5F8}" type="datetime1">
              <a:rPr lang="en-US" smtClean="0">
                <a:solidFill>
                  <a:srgbClr val="FFFFFF"/>
                </a:solidFill>
              </a:rPr>
              <a:t>4/18/2020</a:t>
            </a:fld>
            <a:endParaRPr lang="en-US">
              <a:solidFill>
                <a:srgbClr val="FFFFFF"/>
              </a:solidFill>
            </a:endParaRPr>
          </a:p>
        </p:txBody>
      </p:sp>
      <p:sp>
        <p:nvSpPr>
          <p:cNvPr id="5" name="Footer Placeholder 4"/>
          <p:cNvSpPr>
            <a:spLocks noGrp="1"/>
          </p:cNvSpPr>
          <p:nvPr>
            <p:ph type="ftr" sz="quarter" idx="11"/>
          </p:nvPr>
        </p:nvSpPr>
        <p:spPr/>
        <p:txBody>
          <a:bodyPr/>
          <a:lstStyle>
            <a:lvl1pPr>
              <a:defRPr/>
            </a:lvl1p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lvl1pPr>
              <a:defRPr/>
            </a:lvl1pPr>
          </a:lstStyle>
          <a:p>
            <a:fld id="{42B21F48-1D86-43A6-97E9-43817DC7DF3A}" type="slidenum">
              <a:rPr lang="en-US">
                <a:solidFill>
                  <a:srgbClr val="FFFFFF"/>
                </a:solidFill>
              </a:rPr>
              <a:pPr/>
              <a:t>‹#›</a:t>
            </a:fld>
            <a:endParaRPr lang="en-US">
              <a:solidFill>
                <a:srgbClr val="FFFFFF"/>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647E0C7D-566F-4991-8F21-873E18E1F1D9}" type="datetime1">
              <a:rPr lang="en-US" smtClean="0">
                <a:solidFill>
                  <a:srgbClr val="FFFFFF"/>
                </a:solidFill>
              </a:rPr>
              <a:t>4/18/2020</a:t>
            </a:fld>
            <a:endParaRPr lang="en-US">
              <a:solidFill>
                <a:srgbClr val="FFFFFF"/>
              </a:solidFill>
            </a:endParaRPr>
          </a:p>
        </p:txBody>
      </p:sp>
      <p:sp>
        <p:nvSpPr>
          <p:cNvPr id="6" name="Footer Placeholder 5"/>
          <p:cNvSpPr>
            <a:spLocks noGrp="1"/>
          </p:cNvSpPr>
          <p:nvPr>
            <p:ph type="ftr" sz="quarter" idx="11"/>
          </p:nvPr>
        </p:nvSpPr>
        <p:spPr/>
        <p:txBody>
          <a:bodyPr/>
          <a:lstStyle>
            <a:lvl1pPr>
              <a:defRPr/>
            </a:lvl1pPr>
          </a:lstStyle>
          <a:p>
            <a:r>
              <a:rPr lang="en-US">
                <a:solidFill>
                  <a:srgbClr val="FFFFFF"/>
                </a:solidFill>
              </a:rPr>
              <a:t>S. Ravichandran, Ph.D.</a:t>
            </a:r>
          </a:p>
        </p:txBody>
      </p:sp>
      <p:sp>
        <p:nvSpPr>
          <p:cNvPr id="7" name="Slide Number Placeholder 6"/>
          <p:cNvSpPr>
            <a:spLocks noGrp="1"/>
          </p:cNvSpPr>
          <p:nvPr>
            <p:ph type="sldNum" sz="quarter" idx="12"/>
          </p:nvPr>
        </p:nvSpPr>
        <p:spPr/>
        <p:txBody>
          <a:bodyPr/>
          <a:lstStyle>
            <a:lvl1pPr>
              <a:defRPr/>
            </a:lvl1pPr>
          </a:lstStyle>
          <a:p>
            <a:fld id="{5C5CDB00-C457-421B-93B5-81D24A19B0C3}" type="slidenum">
              <a:rPr lang="en-US">
                <a:solidFill>
                  <a:srgbClr val="FFFFFF"/>
                </a:solidFill>
              </a:rPr>
              <a:pPr/>
              <a:t>‹#›</a:t>
            </a:fld>
            <a:endParaRPr lang="en-US">
              <a:solidFill>
                <a:srgbClr val="FFFFFF"/>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6BAE6867-89B5-4302-A55E-963A5841B107}" type="datetime1">
              <a:rPr lang="en-US" smtClean="0">
                <a:solidFill>
                  <a:srgbClr val="FFFFFF"/>
                </a:solidFill>
              </a:rPr>
              <a:t>4/18/2020</a:t>
            </a:fld>
            <a:endParaRPr lang="en-US">
              <a:solidFill>
                <a:srgbClr val="FFFFFF"/>
              </a:solidFill>
            </a:endParaRPr>
          </a:p>
        </p:txBody>
      </p:sp>
      <p:sp>
        <p:nvSpPr>
          <p:cNvPr id="8" name="Footer Placeholder 7"/>
          <p:cNvSpPr>
            <a:spLocks noGrp="1"/>
          </p:cNvSpPr>
          <p:nvPr>
            <p:ph type="ftr" sz="quarter" idx="11"/>
          </p:nvPr>
        </p:nvSpPr>
        <p:spPr/>
        <p:txBody>
          <a:bodyPr/>
          <a:lstStyle>
            <a:lvl1pPr>
              <a:defRPr/>
            </a:lvl1pPr>
          </a:lstStyle>
          <a:p>
            <a:r>
              <a:rPr lang="en-US">
                <a:solidFill>
                  <a:srgbClr val="FFFFFF"/>
                </a:solidFill>
              </a:rPr>
              <a:t>S. Ravichandran, Ph.D.</a:t>
            </a:r>
          </a:p>
        </p:txBody>
      </p:sp>
      <p:sp>
        <p:nvSpPr>
          <p:cNvPr id="9" name="Slide Number Placeholder 8"/>
          <p:cNvSpPr>
            <a:spLocks noGrp="1"/>
          </p:cNvSpPr>
          <p:nvPr>
            <p:ph type="sldNum" sz="quarter" idx="12"/>
          </p:nvPr>
        </p:nvSpPr>
        <p:spPr/>
        <p:txBody>
          <a:bodyPr/>
          <a:lstStyle>
            <a:lvl1pPr>
              <a:defRPr/>
            </a:lvl1pPr>
          </a:lstStyle>
          <a:p>
            <a:fld id="{2AAEE152-9023-4D1E-B7A3-0515E20A46F6}" type="slidenum">
              <a:rPr lang="en-US">
                <a:solidFill>
                  <a:srgbClr val="FFFFFF"/>
                </a:solidFill>
              </a:rPr>
              <a:pPr/>
              <a:t>‹#›</a:t>
            </a:fld>
            <a:endParaRPr lang="en-US">
              <a:solidFill>
                <a:srgbClr val="FFFFFF"/>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93CC18EF-517A-481C-96C3-B87E8D2DCA42}" type="datetime1">
              <a:rPr lang="en-US" smtClean="0">
                <a:solidFill>
                  <a:srgbClr val="FFFFFF"/>
                </a:solidFill>
              </a:rPr>
              <a:t>4/18/2020</a:t>
            </a:fld>
            <a:endParaRPr lang="en-US">
              <a:solidFill>
                <a:srgbClr val="FFFFFF"/>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FFFFFF"/>
                </a:solidFill>
              </a:rPr>
              <a:t>S. Ravichandran, Ph.D.</a:t>
            </a:r>
          </a:p>
        </p:txBody>
      </p:sp>
      <p:sp>
        <p:nvSpPr>
          <p:cNvPr id="5" name="Slide Number Placeholder 4"/>
          <p:cNvSpPr>
            <a:spLocks noGrp="1"/>
          </p:cNvSpPr>
          <p:nvPr>
            <p:ph type="sldNum" sz="quarter" idx="12"/>
          </p:nvPr>
        </p:nvSpPr>
        <p:spPr/>
        <p:txBody>
          <a:bodyPr/>
          <a:lstStyle>
            <a:lvl1pPr>
              <a:defRPr/>
            </a:lvl1pPr>
          </a:lstStyle>
          <a:p>
            <a:fld id="{95E7015E-02F1-42A3-8347-6C695BCA7CFF}" type="slidenum">
              <a:rPr lang="en-US">
                <a:solidFill>
                  <a:srgbClr val="FFFFFF"/>
                </a:solidFill>
              </a:rPr>
              <a:pPr/>
              <a:t>‹#›</a:t>
            </a:fld>
            <a:endParaRPr lang="en-US">
              <a:solidFill>
                <a:srgbClr val="FFFFFF"/>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9C0038BF-6011-42C5-B52C-47A1F96EA931}" type="datetime1">
              <a:rPr lang="en-US" smtClean="0">
                <a:solidFill>
                  <a:srgbClr val="FFFFFF"/>
                </a:solidFill>
              </a:rPr>
              <a:t>4/18/2020</a:t>
            </a:fld>
            <a:endParaRPr lang="en-US">
              <a:solidFill>
                <a:srgbClr val="FFFFFF"/>
              </a:solidFill>
            </a:endParaRPr>
          </a:p>
        </p:txBody>
      </p:sp>
      <p:sp>
        <p:nvSpPr>
          <p:cNvPr id="3" name="Footer Placeholder 2"/>
          <p:cNvSpPr>
            <a:spLocks noGrp="1"/>
          </p:cNvSpPr>
          <p:nvPr>
            <p:ph type="ftr" sz="quarter" idx="11"/>
          </p:nvPr>
        </p:nvSpPr>
        <p:spPr/>
        <p:txBody>
          <a:bodyPr/>
          <a:lstStyle>
            <a:lvl1pPr>
              <a:defRPr/>
            </a:lvl1pPr>
          </a:lstStyle>
          <a:p>
            <a:r>
              <a:rPr lang="en-US">
                <a:solidFill>
                  <a:srgbClr val="FFFFFF"/>
                </a:solidFill>
              </a:rPr>
              <a:t>S. Ravichandran, Ph.D.</a:t>
            </a:r>
          </a:p>
        </p:txBody>
      </p:sp>
      <p:sp>
        <p:nvSpPr>
          <p:cNvPr id="4" name="Slide Number Placeholder 3"/>
          <p:cNvSpPr>
            <a:spLocks noGrp="1"/>
          </p:cNvSpPr>
          <p:nvPr>
            <p:ph type="sldNum" sz="quarter" idx="12"/>
          </p:nvPr>
        </p:nvSpPr>
        <p:spPr/>
        <p:txBody>
          <a:bodyPr/>
          <a:lstStyle>
            <a:lvl1pPr>
              <a:defRPr/>
            </a:lvl1pPr>
          </a:lstStyle>
          <a:p>
            <a:fld id="{70BA8DDC-291D-49DE-9217-3817C245B79C}" type="slidenum">
              <a:rPr lang="en-US">
                <a:solidFill>
                  <a:srgbClr val="FFFFFF"/>
                </a:solidFill>
              </a:rPr>
              <a:pPr/>
              <a:t>‹#›</a:t>
            </a:fld>
            <a:endParaRPr lang="en-US">
              <a:solidFill>
                <a:srgbClr val="FFFFFF"/>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77610FF3-294F-4683-9FC8-13FDF8404469}" type="datetime1">
              <a:rPr lang="en-US" smtClean="0">
                <a:solidFill>
                  <a:srgbClr val="FFFFFF"/>
                </a:solidFill>
              </a:rPr>
              <a:t>4/18/2020</a:t>
            </a:fld>
            <a:endParaRPr lang="en-US">
              <a:solidFill>
                <a:srgbClr val="FFFFFF"/>
              </a:solidFill>
            </a:endParaRPr>
          </a:p>
        </p:txBody>
      </p:sp>
      <p:sp>
        <p:nvSpPr>
          <p:cNvPr id="6" name="Footer Placeholder 5"/>
          <p:cNvSpPr>
            <a:spLocks noGrp="1"/>
          </p:cNvSpPr>
          <p:nvPr>
            <p:ph type="ftr" sz="quarter" idx="11"/>
          </p:nvPr>
        </p:nvSpPr>
        <p:spPr/>
        <p:txBody>
          <a:bodyPr/>
          <a:lstStyle>
            <a:lvl1pPr>
              <a:defRPr/>
            </a:lvl1pPr>
          </a:lstStyle>
          <a:p>
            <a:r>
              <a:rPr lang="en-US">
                <a:solidFill>
                  <a:srgbClr val="FFFFFF"/>
                </a:solidFill>
              </a:rPr>
              <a:t>S. Ravichandran, Ph.D.</a:t>
            </a:r>
          </a:p>
        </p:txBody>
      </p:sp>
      <p:sp>
        <p:nvSpPr>
          <p:cNvPr id="7" name="Slide Number Placeholder 6"/>
          <p:cNvSpPr>
            <a:spLocks noGrp="1"/>
          </p:cNvSpPr>
          <p:nvPr>
            <p:ph type="sldNum" sz="quarter" idx="12"/>
          </p:nvPr>
        </p:nvSpPr>
        <p:spPr/>
        <p:txBody>
          <a:bodyPr/>
          <a:lstStyle>
            <a:lvl1pPr>
              <a:defRPr/>
            </a:lvl1pPr>
          </a:lstStyle>
          <a:p>
            <a:fld id="{3855449E-68B1-496A-9CFC-8F5C74A31954}" type="slidenum">
              <a:rPr lang="en-US">
                <a:solidFill>
                  <a:srgbClr val="FFFFFF"/>
                </a:solidFill>
              </a:rPr>
              <a:pPr/>
              <a:t>‹#›</a:t>
            </a:fld>
            <a:endParaRPr lang="en-US">
              <a:solidFill>
                <a:srgbClr val="FFFFFF"/>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37055C42-2396-4456-82D1-A19D8087116F}" type="datetime1">
              <a:rPr lang="en-US" smtClean="0">
                <a:solidFill>
                  <a:srgbClr val="FFFFFF"/>
                </a:solidFill>
              </a:rPr>
              <a:t>4/18/2020</a:t>
            </a:fld>
            <a:endParaRPr lang="en-US">
              <a:solidFill>
                <a:srgbClr val="FFFFFF"/>
              </a:solidFill>
            </a:endParaRPr>
          </a:p>
        </p:txBody>
      </p:sp>
      <p:sp>
        <p:nvSpPr>
          <p:cNvPr id="6" name="Footer Placeholder 5"/>
          <p:cNvSpPr>
            <a:spLocks noGrp="1"/>
          </p:cNvSpPr>
          <p:nvPr>
            <p:ph type="ftr" sz="quarter" idx="11"/>
          </p:nvPr>
        </p:nvSpPr>
        <p:spPr/>
        <p:txBody>
          <a:bodyPr/>
          <a:lstStyle>
            <a:lvl1pPr>
              <a:defRPr/>
            </a:lvl1pPr>
          </a:lstStyle>
          <a:p>
            <a:r>
              <a:rPr lang="en-US">
                <a:solidFill>
                  <a:srgbClr val="FFFFFF"/>
                </a:solidFill>
              </a:rPr>
              <a:t>S. Ravichandran, Ph.D.</a:t>
            </a:r>
          </a:p>
        </p:txBody>
      </p:sp>
      <p:sp>
        <p:nvSpPr>
          <p:cNvPr id="7" name="Slide Number Placeholder 6"/>
          <p:cNvSpPr>
            <a:spLocks noGrp="1"/>
          </p:cNvSpPr>
          <p:nvPr>
            <p:ph type="sldNum" sz="quarter" idx="12"/>
          </p:nvPr>
        </p:nvSpPr>
        <p:spPr/>
        <p:txBody>
          <a:bodyPr/>
          <a:lstStyle>
            <a:lvl1pPr>
              <a:defRPr/>
            </a:lvl1pPr>
          </a:lstStyle>
          <a:p>
            <a:fld id="{EF3608C5-A13B-4BC0-A19E-A016BA5B628E}" type="slidenum">
              <a:rPr lang="en-US">
                <a:solidFill>
                  <a:srgbClr val="FFFFFF"/>
                </a:solidFill>
              </a:rPr>
              <a:pPr/>
              <a:t>‹#›</a:t>
            </a:fld>
            <a:endParaRPr lang="en-US">
              <a:solidFill>
                <a:srgbClr val="FFFFFF"/>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3399"/>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1">
                <a:solidFill>
                  <a:schemeClr val="bg1"/>
                </a:solidFill>
              </a:defRPr>
            </a:lvl1pPr>
          </a:lstStyle>
          <a:p>
            <a:pPr fontAlgn="base">
              <a:spcBef>
                <a:spcPct val="0"/>
              </a:spcBef>
              <a:spcAft>
                <a:spcPct val="0"/>
              </a:spcAft>
            </a:pPr>
            <a:fld id="{509128F4-9966-4165-8434-61099A5CB3C9}" type="datetime1">
              <a:rPr lang="en-US" smtClean="0">
                <a:solidFill>
                  <a:srgbClr val="FFFFFF"/>
                </a:solidFill>
              </a:rPr>
              <a:t>4/18/2020</a:t>
            </a:fld>
            <a:endParaRPr lang="en-US">
              <a:solidFill>
                <a:srgbClr val="FFFFFF"/>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solidFill>
                  <a:schemeClr val="bg1"/>
                </a:solidFill>
              </a:defRPr>
            </a:lvl1pPr>
          </a:lstStyle>
          <a:p>
            <a:pPr fontAlgn="base">
              <a:spcBef>
                <a:spcPct val="0"/>
              </a:spcBef>
              <a:spcAft>
                <a:spcPct val="0"/>
              </a:spcAft>
            </a:pPr>
            <a:r>
              <a:rPr lang="en-US">
                <a:solidFill>
                  <a:srgbClr val="FFFFFF"/>
                </a:solidFill>
              </a:rPr>
              <a:t>S. Ravichandran, Ph.D.</a:t>
            </a: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solidFill>
                  <a:schemeClr val="bg1"/>
                </a:solidFill>
              </a:defRPr>
            </a:lvl1pPr>
          </a:lstStyle>
          <a:p>
            <a:pPr fontAlgn="base">
              <a:spcBef>
                <a:spcPct val="0"/>
              </a:spcBef>
              <a:spcAft>
                <a:spcPct val="0"/>
              </a:spcAft>
            </a:pPr>
            <a:fld id="{62F3F0A7-729A-4E3D-9E47-84427AEC2014}" type="slidenum">
              <a:rPr lang="en-US" smtClean="0">
                <a:solidFill>
                  <a:srgbClr val="FFFFFF"/>
                </a:solidFill>
              </a:rPr>
              <a:pPr fontAlgn="base">
                <a:spcBef>
                  <a:spcPct val="0"/>
                </a:spcBef>
                <a:spcAft>
                  <a:spcPct val="0"/>
                </a:spcAft>
              </a:pPr>
              <a:t>‹#›</a:t>
            </a:fld>
            <a:endParaRPr lang="en-US">
              <a:solidFill>
                <a:srgbClr val="FFFFFF"/>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hdr="0"/>
  <p:txStyles>
    <p:titleStyle>
      <a:lvl1pPr algn="ctr" rtl="0" fontAlgn="base">
        <a:spcBef>
          <a:spcPct val="0"/>
        </a:spcBef>
        <a:spcAft>
          <a:spcPct val="0"/>
        </a:spcAft>
        <a:defRPr sz="4400">
          <a:solidFill>
            <a:schemeClr val="bg1"/>
          </a:solidFill>
          <a:latin typeface="+mj-lt"/>
          <a:ea typeface="+mj-ea"/>
          <a:cs typeface="+mj-cs"/>
        </a:defRPr>
      </a:lvl1pPr>
      <a:lvl2pPr algn="ctr" rtl="0" fontAlgn="base">
        <a:spcBef>
          <a:spcPct val="0"/>
        </a:spcBef>
        <a:spcAft>
          <a:spcPct val="0"/>
        </a:spcAft>
        <a:defRPr sz="4400">
          <a:solidFill>
            <a:schemeClr val="bg1"/>
          </a:solidFill>
          <a:latin typeface="Arial" charset="0"/>
        </a:defRPr>
      </a:lvl2pPr>
      <a:lvl3pPr algn="ctr" rtl="0" fontAlgn="base">
        <a:spcBef>
          <a:spcPct val="0"/>
        </a:spcBef>
        <a:spcAft>
          <a:spcPct val="0"/>
        </a:spcAft>
        <a:defRPr sz="4400">
          <a:solidFill>
            <a:schemeClr val="bg1"/>
          </a:solidFill>
          <a:latin typeface="Arial" charset="0"/>
        </a:defRPr>
      </a:lvl3pPr>
      <a:lvl4pPr algn="ctr" rtl="0" fontAlgn="base">
        <a:spcBef>
          <a:spcPct val="0"/>
        </a:spcBef>
        <a:spcAft>
          <a:spcPct val="0"/>
        </a:spcAft>
        <a:defRPr sz="4400">
          <a:solidFill>
            <a:schemeClr val="bg1"/>
          </a:solidFill>
          <a:latin typeface="Arial" charset="0"/>
        </a:defRPr>
      </a:lvl4pPr>
      <a:lvl5pPr algn="ctr" rtl="0" fontAlgn="base">
        <a:spcBef>
          <a:spcPct val="0"/>
        </a:spcBef>
        <a:spcAft>
          <a:spcPct val="0"/>
        </a:spcAft>
        <a:defRPr sz="4400">
          <a:solidFill>
            <a:schemeClr val="bg1"/>
          </a:solidFill>
          <a:latin typeface="Arial" charset="0"/>
        </a:defRPr>
      </a:lvl5pPr>
      <a:lvl6pPr marL="457200" algn="ctr" rtl="0" fontAlgn="base">
        <a:spcBef>
          <a:spcPct val="0"/>
        </a:spcBef>
        <a:spcAft>
          <a:spcPct val="0"/>
        </a:spcAft>
        <a:defRPr sz="4400">
          <a:solidFill>
            <a:schemeClr val="bg1"/>
          </a:solidFill>
          <a:latin typeface="Arial" charset="0"/>
        </a:defRPr>
      </a:lvl6pPr>
      <a:lvl7pPr marL="914400" algn="ctr" rtl="0" fontAlgn="base">
        <a:spcBef>
          <a:spcPct val="0"/>
        </a:spcBef>
        <a:spcAft>
          <a:spcPct val="0"/>
        </a:spcAft>
        <a:defRPr sz="4400">
          <a:solidFill>
            <a:schemeClr val="bg1"/>
          </a:solidFill>
          <a:latin typeface="Arial" charset="0"/>
        </a:defRPr>
      </a:lvl7pPr>
      <a:lvl8pPr marL="1371600" algn="ctr" rtl="0" fontAlgn="base">
        <a:spcBef>
          <a:spcPct val="0"/>
        </a:spcBef>
        <a:spcAft>
          <a:spcPct val="0"/>
        </a:spcAft>
        <a:defRPr sz="4400">
          <a:solidFill>
            <a:schemeClr val="bg1"/>
          </a:solidFill>
          <a:latin typeface="Arial" charset="0"/>
        </a:defRPr>
      </a:lvl8pPr>
      <a:lvl9pPr marL="1828800" algn="ctr" rtl="0" fontAlgn="base">
        <a:spcBef>
          <a:spcPct val="0"/>
        </a:spcBef>
        <a:spcAft>
          <a:spcPct val="0"/>
        </a:spcAft>
        <a:defRPr sz="4400">
          <a:solidFill>
            <a:schemeClr val="bg1"/>
          </a:solidFill>
          <a:latin typeface="Arial" charset="0"/>
        </a:defRPr>
      </a:lvl9pPr>
    </p:titleStyle>
    <p:bodyStyle>
      <a:lvl1pPr marL="342900" indent="-342900" algn="l" rtl="0" fontAlgn="base">
        <a:spcBef>
          <a:spcPct val="20000"/>
        </a:spcBef>
        <a:spcAft>
          <a:spcPct val="0"/>
        </a:spcAft>
        <a:buClr>
          <a:srgbClr val="FFFF66"/>
        </a:buClr>
        <a:buFont typeface="Wingdings" pitchFamily="2" charset="2"/>
        <a:buChar char="Ø"/>
        <a:defRPr sz="3200">
          <a:solidFill>
            <a:srgbClr val="00FFCC"/>
          </a:solidFill>
          <a:latin typeface="+mn-lt"/>
          <a:ea typeface="+mn-ea"/>
          <a:cs typeface="+mn-cs"/>
        </a:defRPr>
      </a:lvl1pPr>
      <a:lvl2pPr marL="742950" indent="-285750" algn="l" rtl="0" fontAlgn="base">
        <a:spcBef>
          <a:spcPct val="20000"/>
        </a:spcBef>
        <a:spcAft>
          <a:spcPct val="0"/>
        </a:spcAft>
        <a:buChar char="–"/>
        <a:defRPr sz="2800">
          <a:solidFill>
            <a:srgbClr val="FF99CC"/>
          </a:solidFill>
          <a:latin typeface="+mn-lt"/>
        </a:defRPr>
      </a:lvl2pPr>
      <a:lvl3pPr marL="1143000" indent="-228600" algn="l" rtl="0" fontAlgn="base">
        <a:spcBef>
          <a:spcPct val="20000"/>
        </a:spcBef>
        <a:spcAft>
          <a:spcPct val="0"/>
        </a:spcAft>
        <a:buChar char="•"/>
        <a:defRPr sz="2400">
          <a:solidFill>
            <a:srgbClr val="99CC00"/>
          </a:solidFill>
          <a:latin typeface="+mn-lt"/>
        </a:defRPr>
      </a:lvl3pPr>
      <a:lvl4pPr marL="1600200" indent="-228600" algn="l" rtl="0" fontAlgn="base">
        <a:spcBef>
          <a:spcPct val="20000"/>
        </a:spcBef>
        <a:spcAft>
          <a:spcPct val="0"/>
        </a:spcAft>
        <a:buChar char="•"/>
        <a:defRPr sz="2400">
          <a:solidFill>
            <a:srgbClr val="99CC00"/>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saka.ravi@g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www.whitehouse.gov/precision-medicine"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hyperlink" Target="http://omim.org/"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www.hgmd.cf.ac.uk/ac/index.php"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genetics.bwh.harvard.edu/pph2/index.shtml" TargetMode="External"/><Relationship Id="rId2" Type="http://schemas.openxmlformats.org/officeDocument/2006/relationships/hyperlink" Target="http://sift.bii.a-star.edu.sg/"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3.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5" Type="http://schemas.openxmlformats.org/officeDocument/2006/relationships/hyperlink" Target="http://sift.bii.a-star.edu.sg/" TargetMode="Externa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hyperlink" Target="https://www.ncbi.nlm.nih.gov/clinvar/variation/38241/" TargetMode="External"/><Relationship Id="rId2" Type="http://schemas.openxmlformats.org/officeDocument/2006/relationships/hyperlink" Target="http://useast.ensembl.org/Homo_sapiens/Gene/Variation_Gene/Table?db=core;g=ENSG00000139618;r=13:32315474-32400266"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hyperlink" Target="http://sift.bii.a-star.edu.sg/"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hyperlink" Target="http://genetics.bwh.harvard.edu/pph2/bgi.shtml"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hyperlink" Target="http://www.mutationtaster.org/"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ift.bii.a-star.edu.sg/" TargetMode="External"/><Relationship Id="rId2" Type="http://schemas.openxmlformats.org/officeDocument/2006/relationships/hyperlink" Target="http://www.mutationtaster.org/" TargetMode="External"/><Relationship Id="rId1" Type="http://schemas.openxmlformats.org/officeDocument/2006/relationships/slideLayout" Target="../slideLayouts/slideLayout2.xml"/><Relationship Id="rId4" Type="http://schemas.openxmlformats.org/officeDocument/2006/relationships/hyperlink" Target="http://genetics.bwh.harvard.edu/pph2/"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76275" y="1854200"/>
            <a:ext cx="7772400" cy="1470025"/>
          </a:xfrm>
        </p:spPr>
        <p:txBody>
          <a:bodyPr/>
          <a:lstStyle/>
          <a:p>
            <a:r>
              <a:rPr lang="en-US" dirty="0"/>
              <a:t>Genomic Variations and  Phenotypic Effect Predictions </a:t>
            </a:r>
          </a:p>
        </p:txBody>
      </p:sp>
      <p:sp>
        <p:nvSpPr>
          <p:cNvPr id="3" name="Subtitle 2"/>
          <p:cNvSpPr>
            <a:spLocks noGrp="1"/>
          </p:cNvSpPr>
          <p:nvPr>
            <p:ph type="subTitle" idx="1"/>
          </p:nvPr>
        </p:nvSpPr>
        <p:spPr/>
        <p:txBody>
          <a:bodyPr/>
          <a:lstStyle/>
          <a:p>
            <a:r>
              <a:rPr lang="en-US" dirty="0">
                <a:solidFill>
                  <a:srgbClr val="FFFF00"/>
                </a:solidFill>
              </a:rPr>
              <a:t>Ravi</a:t>
            </a:r>
            <a:r>
              <a:rPr lang="en-US" dirty="0"/>
              <a:t>chandran, S., Ph.D.</a:t>
            </a:r>
            <a:br>
              <a:rPr lang="en-US" dirty="0"/>
            </a:br>
            <a:r>
              <a:rPr lang="en-US" dirty="0">
                <a:hlinkClick r:id="rId2"/>
              </a:rPr>
              <a:t>saka.ravi@gmail.com</a:t>
            </a:r>
            <a:r>
              <a:rPr lang="en-US" dirty="0"/>
              <a:t> </a:t>
            </a:r>
          </a:p>
        </p:txBody>
      </p:sp>
      <p:sp>
        <p:nvSpPr>
          <p:cNvPr id="4" name="Date Placeholder 3"/>
          <p:cNvSpPr>
            <a:spLocks noGrp="1"/>
          </p:cNvSpPr>
          <p:nvPr>
            <p:ph type="dt" sz="half" idx="10"/>
          </p:nvPr>
        </p:nvSpPr>
        <p:spPr/>
        <p:txBody>
          <a:bodyPr/>
          <a:lstStyle/>
          <a:p>
            <a:fld id="{FD659AB8-9330-4C47-A183-327A4B64326A}" type="datetime1">
              <a:rPr lang="en-US" smtClean="0">
                <a:solidFill>
                  <a:srgbClr val="FFFFFF"/>
                </a:solidFill>
              </a:rPr>
              <a:t>4/18/2020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BABEEFEA-07CF-44B0-857B-B70FFDDE1C7D}" type="slidenum">
              <a:rPr lang="en-US" smtClean="0">
                <a:solidFill>
                  <a:srgbClr val="FFFFFF"/>
                </a:solidFill>
              </a:rPr>
              <a:pPr/>
              <a:t>1</a:t>
            </a:fld>
            <a:endParaRPr lang="en-US">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 Steps the authors did</a:t>
            </a:r>
          </a:p>
          <a:p>
            <a:pPr lvl="1"/>
            <a:r>
              <a:rPr lang="en-US" dirty="0"/>
              <a:t>Sequence the genome </a:t>
            </a:r>
          </a:p>
          <a:p>
            <a:pPr lvl="1"/>
            <a:r>
              <a:rPr lang="en-US" dirty="0"/>
              <a:t>Align the reads</a:t>
            </a:r>
          </a:p>
          <a:p>
            <a:pPr lvl="1"/>
            <a:r>
              <a:rPr lang="en-US" dirty="0"/>
              <a:t>Identify the variants </a:t>
            </a:r>
          </a:p>
          <a:p>
            <a:pPr lvl="1"/>
            <a:r>
              <a:rPr lang="en-US" dirty="0"/>
              <a:t>Identify whether it is causal </a:t>
            </a:r>
          </a:p>
        </p:txBody>
      </p:sp>
      <p:sp>
        <p:nvSpPr>
          <p:cNvPr id="4" name="Date Placeholder 3"/>
          <p:cNvSpPr>
            <a:spLocks noGrp="1"/>
          </p:cNvSpPr>
          <p:nvPr>
            <p:ph type="dt" sz="half" idx="10"/>
          </p:nvPr>
        </p:nvSpPr>
        <p:spPr/>
        <p:txBody>
          <a:bodyPr/>
          <a:lstStyle/>
          <a:p>
            <a:fld id="{4E420825-5688-4ACB-B50B-C4289A00AB98}" type="datetime1">
              <a:rPr lang="en-US" smtClean="0">
                <a:solidFill>
                  <a:srgbClr val="FFFFFF"/>
                </a:solidFill>
              </a:rPr>
              <a:t>4/18/2020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10</a:t>
            </a:fld>
            <a:endParaRPr lang="en-US">
              <a:solidFill>
                <a:srgbClr val="FFFFFF"/>
              </a:solidFill>
            </a:endParaRPr>
          </a:p>
        </p:txBody>
      </p:sp>
    </p:spTree>
    <p:extLst>
      <p:ext uri="{BB962C8B-B14F-4D97-AF65-F5344CB8AC3E}">
        <p14:creationId xmlns:p14="http://schemas.microsoft.com/office/powerpoint/2010/main" val="4246066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734" y="296333"/>
            <a:ext cx="8229600" cy="5799667"/>
          </a:xfrm>
        </p:spPr>
        <p:txBody>
          <a:bodyPr/>
          <a:lstStyle/>
          <a:p>
            <a:r>
              <a:rPr lang="en-US" dirty="0"/>
              <a:t> Access to DB </a:t>
            </a:r>
          </a:p>
          <a:p>
            <a:r>
              <a:rPr lang="en-US" dirty="0"/>
              <a:t> Pairwise Alignment</a:t>
            </a:r>
          </a:p>
          <a:p>
            <a:r>
              <a:rPr lang="en-US" dirty="0"/>
              <a:t> BLAST</a:t>
            </a:r>
          </a:p>
          <a:p>
            <a:r>
              <a:rPr lang="en-US" dirty="0"/>
              <a:t> Advanced BLAST</a:t>
            </a:r>
          </a:p>
          <a:p>
            <a:r>
              <a:rPr lang="en-US" dirty="0"/>
              <a:t> MSA</a:t>
            </a:r>
          </a:p>
          <a:p>
            <a:r>
              <a:rPr lang="en-US" dirty="0"/>
              <a:t> Phylogeny/Trees</a:t>
            </a:r>
          </a:p>
          <a:p>
            <a:r>
              <a:rPr lang="en-US" dirty="0"/>
              <a:t> Eukaryotic Chromosome</a:t>
            </a:r>
          </a:p>
          <a:p>
            <a:r>
              <a:rPr lang="en-US" dirty="0"/>
              <a:t> NGS and Microarray</a:t>
            </a:r>
          </a:p>
          <a:p>
            <a:r>
              <a:rPr lang="en-US" dirty="0"/>
              <a:t> Protein Structure </a:t>
            </a:r>
          </a:p>
          <a:p>
            <a:r>
              <a:rPr lang="en-US" dirty="0"/>
              <a:t> Impact Analysis</a:t>
            </a:r>
          </a:p>
        </p:txBody>
      </p:sp>
      <p:sp>
        <p:nvSpPr>
          <p:cNvPr id="4" name="Date Placeholder 3"/>
          <p:cNvSpPr>
            <a:spLocks noGrp="1"/>
          </p:cNvSpPr>
          <p:nvPr>
            <p:ph type="dt" sz="half" idx="10"/>
          </p:nvPr>
        </p:nvSpPr>
        <p:spPr/>
        <p:txBody>
          <a:bodyPr/>
          <a:lstStyle/>
          <a:p>
            <a:fld id="{4E420825-5688-4ACB-B50B-C4289A00AB98}" type="datetime1">
              <a:rPr lang="en-US" smtClean="0">
                <a:solidFill>
                  <a:srgbClr val="FFFFFF"/>
                </a:solidFill>
              </a:rPr>
              <a:t>4/18/2020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11</a:t>
            </a:fld>
            <a:endParaRPr lang="en-US">
              <a:solidFill>
                <a:srgbClr val="FFFFFF"/>
              </a:solidFill>
            </a:endParaRPr>
          </a:p>
        </p:txBody>
      </p:sp>
      <p:sp>
        <p:nvSpPr>
          <p:cNvPr id="2" name="TextBox 1">
            <a:extLst>
              <a:ext uri="{FF2B5EF4-FFF2-40B4-BE49-F238E27FC236}">
                <a16:creationId xmlns:a16="http://schemas.microsoft.com/office/drawing/2014/main" id="{AD6815FC-6F1A-4EE6-B04E-20535E430AF6}"/>
              </a:ext>
            </a:extLst>
          </p:cNvPr>
          <p:cNvSpPr txBox="1"/>
          <p:nvPr/>
        </p:nvSpPr>
        <p:spPr>
          <a:xfrm>
            <a:off x="6151418" y="1348509"/>
            <a:ext cx="2207491" cy="646331"/>
          </a:xfrm>
          <a:prstGeom prst="rect">
            <a:avLst/>
          </a:prstGeom>
          <a:noFill/>
        </p:spPr>
        <p:txBody>
          <a:bodyPr wrap="square" rtlCol="0">
            <a:spAutoFit/>
          </a:bodyPr>
          <a:lstStyle/>
          <a:p>
            <a:r>
              <a:rPr lang="en-US" dirty="0">
                <a:solidFill>
                  <a:srgbClr val="FFFF00"/>
                </a:solidFill>
              </a:rPr>
              <a:t>Tools used in the publication</a:t>
            </a:r>
          </a:p>
        </p:txBody>
      </p:sp>
    </p:spTree>
    <p:extLst>
      <p:ext uri="{BB962C8B-B14F-4D97-AF65-F5344CB8AC3E}">
        <p14:creationId xmlns:p14="http://schemas.microsoft.com/office/powerpoint/2010/main" val="2160512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EF9F8-14F2-4EA3-941B-45EDFF5DA039}"/>
              </a:ext>
            </a:extLst>
          </p:cNvPr>
          <p:cNvSpPr>
            <a:spLocks noGrp="1"/>
          </p:cNvSpPr>
          <p:nvPr>
            <p:ph type="ctrTitle"/>
          </p:nvPr>
        </p:nvSpPr>
        <p:spPr/>
        <p:txBody>
          <a:bodyPr/>
          <a:lstStyle/>
          <a:p>
            <a:r>
              <a:rPr lang="en-US" dirty="0"/>
              <a:t>More publications that address genomic variations</a:t>
            </a:r>
          </a:p>
        </p:txBody>
      </p:sp>
      <p:sp>
        <p:nvSpPr>
          <p:cNvPr id="3" name="Subtitle 2">
            <a:extLst>
              <a:ext uri="{FF2B5EF4-FFF2-40B4-BE49-F238E27FC236}">
                <a16:creationId xmlns:a16="http://schemas.microsoft.com/office/drawing/2014/main" id="{548D032D-17B4-460C-84D5-0AA41EE9CDD2}"/>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9D14B772-8E46-4A9A-BE31-FAD3FC901317}"/>
              </a:ext>
            </a:extLst>
          </p:cNvPr>
          <p:cNvSpPr>
            <a:spLocks noGrp="1"/>
          </p:cNvSpPr>
          <p:nvPr>
            <p:ph type="dt" sz="half" idx="10"/>
          </p:nvPr>
        </p:nvSpPr>
        <p:spPr/>
        <p:txBody>
          <a:bodyPr/>
          <a:lstStyle/>
          <a:p>
            <a:fld id="{F82723E8-8D3A-482E-BF07-2EEEA052B59D}" type="datetime1">
              <a:rPr lang="en-US" smtClean="0">
                <a:solidFill>
                  <a:srgbClr val="FFFFFF"/>
                </a:solidFill>
              </a:rPr>
              <a:t>4/18/2020</a:t>
            </a:fld>
            <a:endParaRPr lang="en-US">
              <a:solidFill>
                <a:srgbClr val="FFFFFF"/>
              </a:solidFill>
            </a:endParaRPr>
          </a:p>
        </p:txBody>
      </p:sp>
      <p:sp>
        <p:nvSpPr>
          <p:cNvPr id="5" name="Footer Placeholder 4">
            <a:extLst>
              <a:ext uri="{FF2B5EF4-FFF2-40B4-BE49-F238E27FC236}">
                <a16:creationId xmlns:a16="http://schemas.microsoft.com/office/drawing/2014/main" id="{E4E546E9-2DB8-4C2E-ACA2-655AA2879D58}"/>
              </a:ext>
            </a:extLst>
          </p:cNvPr>
          <p:cNvSpPr>
            <a:spLocks noGrp="1"/>
          </p:cNvSpPr>
          <p:nvPr>
            <p:ph type="ftr" sz="quarter" idx="11"/>
          </p:nvPr>
        </p:nvSpPr>
        <p:spPr/>
        <p:txBody>
          <a:bodyPr/>
          <a:lstStyle/>
          <a:p>
            <a:r>
              <a:rPr lang="en-US">
                <a:solidFill>
                  <a:srgbClr val="FFFFFF"/>
                </a:solidFill>
              </a:rPr>
              <a:t>S. Ravichandran, Ph.D.</a:t>
            </a:r>
          </a:p>
        </p:txBody>
      </p:sp>
      <p:sp>
        <p:nvSpPr>
          <p:cNvPr id="6" name="Slide Number Placeholder 5">
            <a:extLst>
              <a:ext uri="{FF2B5EF4-FFF2-40B4-BE49-F238E27FC236}">
                <a16:creationId xmlns:a16="http://schemas.microsoft.com/office/drawing/2014/main" id="{376F7776-93F6-4936-9F32-9714C50DA95A}"/>
              </a:ext>
            </a:extLst>
          </p:cNvPr>
          <p:cNvSpPr>
            <a:spLocks noGrp="1"/>
          </p:cNvSpPr>
          <p:nvPr>
            <p:ph type="sldNum" sz="quarter" idx="12"/>
          </p:nvPr>
        </p:nvSpPr>
        <p:spPr/>
        <p:txBody>
          <a:bodyPr/>
          <a:lstStyle/>
          <a:p>
            <a:fld id="{BABEEFEA-07CF-44B0-857B-B70FFDDE1C7D}" type="slidenum">
              <a:rPr lang="en-US" smtClean="0">
                <a:solidFill>
                  <a:srgbClr val="FFFFFF"/>
                </a:solidFill>
              </a:rPr>
              <a:pPr/>
              <a:t>12</a:t>
            </a:fld>
            <a:endParaRPr lang="en-US">
              <a:solidFill>
                <a:srgbClr val="FFFFFF"/>
              </a:solidFill>
            </a:endParaRPr>
          </a:p>
        </p:txBody>
      </p:sp>
    </p:spTree>
    <p:extLst>
      <p:ext uri="{BB962C8B-B14F-4D97-AF65-F5344CB8AC3E}">
        <p14:creationId xmlns:p14="http://schemas.microsoft.com/office/powerpoint/2010/main" val="440395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0038BF-6011-42C5-B52C-47A1F96EA931}" type="datetime1">
              <a:rPr lang="en-US" smtClean="0">
                <a:solidFill>
                  <a:srgbClr val="FFFFFF"/>
                </a:solidFill>
              </a:rPr>
              <a:t>4/18/2020</a:t>
            </a:fld>
            <a:endParaRPr lang="en-US">
              <a:solidFill>
                <a:srgbClr val="FFFFFF"/>
              </a:solidFill>
            </a:endParaRPr>
          </a:p>
        </p:txBody>
      </p:sp>
      <p:sp>
        <p:nvSpPr>
          <p:cNvPr id="3" name="Footer Placeholder 2"/>
          <p:cNvSpPr>
            <a:spLocks noGrp="1"/>
          </p:cNvSpPr>
          <p:nvPr>
            <p:ph type="ftr" sz="quarter" idx="11"/>
          </p:nvPr>
        </p:nvSpPr>
        <p:spPr/>
        <p:txBody>
          <a:bodyPr/>
          <a:lstStyle/>
          <a:p>
            <a:r>
              <a:rPr lang="en-US">
                <a:solidFill>
                  <a:srgbClr val="FFFFFF"/>
                </a:solidFill>
              </a:rPr>
              <a:t>S. Ravichandran, Ph.D.</a:t>
            </a:r>
          </a:p>
        </p:txBody>
      </p:sp>
      <p:sp>
        <p:nvSpPr>
          <p:cNvPr id="4" name="Slide Number Placeholder 3"/>
          <p:cNvSpPr>
            <a:spLocks noGrp="1"/>
          </p:cNvSpPr>
          <p:nvPr>
            <p:ph type="sldNum" sz="quarter" idx="12"/>
          </p:nvPr>
        </p:nvSpPr>
        <p:spPr/>
        <p:txBody>
          <a:bodyPr/>
          <a:lstStyle/>
          <a:p>
            <a:fld id="{70BA8DDC-291D-49DE-9217-3817C245B79C}" type="slidenum">
              <a:rPr lang="en-US" smtClean="0">
                <a:solidFill>
                  <a:srgbClr val="FFFFFF"/>
                </a:solidFill>
              </a:rPr>
              <a:pPr/>
              <a:t>13</a:t>
            </a:fld>
            <a:endParaRPr lang="en-US">
              <a:solidFill>
                <a:srgbClr val="FFFFFF"/>
              </a:solidFill>
            </a:endParaRP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3268" r="26950" b="18829"/>
          <a:stretch/>
        </p:blipFill>
        <p:spPr bwMode="auto">
          <a:xfrm>
            <a:off x="275845" y="116972"/>
            <a:ext cx="8550006" cy="61097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bwMode="auto">
          <a:xfrm>
            <a:off x="275845" y="3171825"/>
            <a:ext cx="2781680" cy="257175"/>
          </a:xfrm>
          <a:prstGeom prst="rect">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Rectangle 6"/>
          <p:cNvSpPr/>
          <p:nvPr/>
        </p:nvSpPr>
        <p:spPr bwMode="auto">
          <a:xfrm>
            <a:off x="5019295" y="3981450"/>
            <a:ext cx="2781680" cy="257175"/>
          </a:xfrm>
          <a:prstGeom prst="rect">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44046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35-Years of follow-up and extensive analysis to identify a mutation that correlates with JMML </a:t>
            </a:r>
          </a:p>
        </p:txBody>
      </p:sp>
      <p:sp>
        <p:nvSpPr>
          <p:cNvPr id="4" name="Date Placeholder 3"/>
          <p:cNvSpPr>
            <a:spLocks noGrp="1"/>
          </p:cNvSpPr>
          <p:nvPr>
            <p:ph type="dt" sz="half" idx="10"/>
          </p:nvPr>
        </p:nvSpPr>
        <p:spPr/>
        <p:txBody>
          <a:bodyPr/>
          <a:lstStyle/>
          <a:p>
            <a:fld id="{DC48FB7D-8D84-45A0-A965-FCA110BCFF96}" type="datetime1">
              <a:rPr lang="en-US" smtClean="0">
                <a:solidFill>
                  <a:srgbClr val="FFFFFF"/>
                </a:solidFill>
              </a:rPr>
              <a:t>4/18/2020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14</a:t>
            </a:fld>
            <a:endParaRPr lang="en-US">
              <a:solidFill>
                <a:srgbClr val="FFFFFF"/>
              </a:solidFill>
            </a:endParaRPr>
          </a:p>
        </p:txBody>
      </p:sp>
      <p:pic>
        <p:nvPicPr>
          <p:cNvPr id="7" name="Picture 6"/>
          <p:cNvPicPr>
            <a:picLocks noChangeAspect="1"/>
          </p:cNvPicPr>
          <p:nvPr/>
        </p:nvPicPr>
        <p:blipFill>
          <a:blip r:embed="rId2"/>
          <a:stretch>
            <a:fillRect/>
          </a:stretch>
        </p:blipFill>
        <p:spPr>
          <a:xfrm>
            <a:off x="914400" y="1658591"/>
            <a:ext cx="7038975" cy="3686175"/>
          </a:xfrm>
          <a:prstGeom prst="rect">
            <a:avLst/>
          </a:prstGeom>
        </p:spPr>
      </p:pic>
      <p:sp>
        <p:nvSpPr>
          <p:cNvPr id="3" name="Rounded Rectangle 2"/>
          <p:cNvSpPr/>
          <p:nvPr/>
        </p:nvSpPr>
        <p:spPr bwMode="auto">
          <a:xfrm>
            <a:off x="2235200" y="3149600"/>
            <a:ext cx="3702756" cy="352078"/>
          </a:xfrm>
          <a:prstGeom prst="round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Rounded Rectangle 7"/>
          <p:cNvSpPr/>
          <p:nvPr/>
        </p:nvSpPr>
        <p:spPr bwMode="auto">
          <a:xfrm>
            <a:off x="6553200" y="2702257"/>
            <a:ext cx="1400175" cy="627797"/>
          </a:xfrm>
          <a:prstGeom prst="round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369282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fld id="{9CC151C4-7284-4A46-8192-8A91D9A58130}" type="datetime1">
              <a:rPr lang="en-US" smtClean="0">
                <a:solidFill>
                  <a:srgbClr val="FFFFFF"/>
                </a:solidFill>
              </a:rPr>
              <a:t>4/18/2020</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S. Ravichandran, Ph.D.</a:t>
            </a:r>
          </a:p>
        </p:txBody>
      </p:sp>
      <p:sp>
        <p:nvSpPr>
          <p:cNvPr id="5" name="Slide Number Placeholder 4"/>
          <p:cNvSpPr>
            <a:spLocks noGrp="1"/>
          </p:cNvSpPr>
          <p:nvPr>
            <p:ph type="sldNum" sz="quarter" idx="12"/>
          </p:nvPr>
        </p:nvSpPr>
        <p:spPr/>
        <p:txBody>
          <a:bodyPr/>
          <a:lstStyle/>
          <a:p>
            <a:fld id="{95E7015E-02F1-42A3-8347-6C695BCA7CFF}" type="slidenum">
              <a:rPr lang="en-US" smtClean="0">
                <a:solidFill>
                  <a:srgbClr val="FFFFFF"/>
                </a:solidFill>
              </a:rPr>
              <a:pPr/>
              <a:t>15</a:t>
            </a:fld>
            <a:endParaRPr lang="en-US">
              <a:solidFill>
                <a:srgbClr val="FFFFFF"/>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412" y="576263"/>
            <a:ext cx="8639175" cy="5248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ounded Rectangle 5"/>
          <p:cNvSpPr/>
          <p:nvPr/>
        </p:nvSpPr>
        <p:spPr bwMode="auto">
          <a:xfrm>
            <a:off x="2167467" y="4809067"/>
            <a:ext cx="6457244" cy="282222"/>
          </a:xfrm>
          <a:prstGeom prst="roundRect">
            <a:avLst/>
          </a:prstGeom>
          <a:noFill/>
          <a:ln w="9525"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736129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0038BF-6011-42C5-B52C-47A1F96EA931}" type="datetime1">
              <a:rPr lang="en-US" smtClean="0">
                <a:solidFill>
                  <a:srgbClr val="FFFFFF"/>
                </a:solidFill>
              </a:rPr>
              <a:t>4/18/2020</a:t>
            </a:fld>
            <a:endParaRPr lang="en-US">
              <a:solidFill>
                <a:srgbClr val="FFFFFF"/>
              </a:solidFill>
            </a:endParaRPr>
          </a:p>
        </p:txBody>
      </p:sp>
      <p:sp>
        <p:nvSpPr>
          <p:cNvPr id="3" name="Footer Placeholder 2"/>
          <p:cNvSpPr>
            <a:spLocks noGrp="1"/>
          </p:cNvSpPr>
          <p:nvPr>
            <p:ph type="ftr" sz="quarter" idx="11"/>
          </p:nvPr>
        </p:nvSpPr>
        <p:spPr/>
        <p:txBody>
          <a:bodyPr/>
          <a:lstStyle/>
          <a:p>
            <a:r>
              <a:rPr lang="en-US">
                <a:solidFill>
                  <a:srgbClr val="FFFFFF"/>
                </a:solidFill>
              </a:rPr>
              <a:t>S. Ravichandran, Ph.D.</a:t>
            </a:r>
          </a:p>
        </p:txBody>
      </p:sp>
      <p:sp>
        <p:nvSpPr>
          <p:cNvPr id="4" name="Slide Number Placeholder 3"/>
          <p:cNvSpPr>
            <a:spLocks noGrp="1"/>
          </p:cNvSpPr>
          <p:nvPr>
            <p:ph type="sldNum" sz="quarter" idx="12"/>
          </p:nvPr>
        </p:nvSpPr>
        <p:spPr/>
        <p:txBody>
          <a:bodyPr/>
          <a:lstStyle/>
          <a:p>
            <a:fld id="{70BA8DDC-291D-49DE-9217-3817C245B79C}" type="slidenum">
              <a:rPr lang="en-US" smtClean="0">
                <a:solidFill>
                  <a:srgbClr val="FFFFFF"/>
                </a:solidFill>
              </a:rPr>
              <a:pPr/>
              <a:t>16</a:t>
            </a:fld>
            <a:endParaRPr lang="en-US">
              <a:solidFill>
                <a:srgbClr val="FFFFFF"/>
              </a:solidFill>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38" y="895350"/>
            <a:ext cx="8772525" cy="5067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bwMode="auto">
          <a:xfrm>
            <a:off x="3933645" y="3864634"/>
            <a:ext cx="3421812" cy="224287"/>
          </a:xfrm>
          <a:prstGeom prst="rect">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02321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950" y="0"/>
            <a:ext cx="8229600" cy="1143000"/>
          </a:xfrm>
        </p:spPr>
        <p:txBody>
          <a:bodyPr/>
          <a:lstStyle/>
          <a:p>
            <a:r>
              <a:rPr lang="en-US" dirty="0"/>
              <a:t>Disease Identification Papers</a:t>
            </a:r>
          </a:p>
        </p:txBody>
      </p:sp>
      <p:sp>
        <p:nvSpPr>
          <p:cNvPr id="3" name="Date Placeholder 2"/>
          <p:cNvSpPr>
            <a:spLocks noGrp="1"/>
          </p:cNvSpPr>
          <p:nvPr>
            <p:ph type="dt" sz="half" idx="10"/>
          </p:nvPr>
        </p:nvSpPr>
        <p:spPr/>
        <p:txBody>
          <a:bodyPr/>
          <a:lstStyle/>
          <a:p>
            <a:fld id="{7571081C-9517-46A5-861E-3A3DE74452AE}" type="datetime1">
              <a:rPr lang="en-US" smtClean="0">
                <a:solidFill>
                  <a:srgbClr val="FFFFFF"/>
                </a:solidFill>
              </a:rPr>
              <a:pPr/>
              <a:t>4/18/2020</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S. Ravichandran, Ph.D.</a:t>
            </a:r>
          </a:p>
        </p:txBody>
      </p:sp>
      <p:sp>
        <p:nvSpPr>
          <p:cNvPr id="5" name="Slide Number Placeholder 4"/>
          <p:cNvSpPr>
            <a:spLocks noGrp="1"/>
          </p:cNvSpPr>
          <p:nvPr>
            <p:ph type="sldNum" sz="quarter" idx="12"/>
          </p:nvPr>
        </p:nvSpPr>
        <p:spPr/>
        <p:txBody>
          <a:bodyPr/>
          <a:lstStyle/>
          <a:p>
            <a:fld id="{95E7015E-02F1-42A3-8347-6C695BCA7CFF}" type="slidenum">
              <a:rPr lang="en-US" smtClean="0">
                <a:solidFill>
                  <a:srgbClr val="FFFFFF"/>
                </a:solidFill>
              </a:rPr>
              <a:pPr/>
              <a:t>17</a:t>
            </a:fld>
            <a:endParaRPr lang="en-US">
              <a:solidFill>
                <a:srgbClr val="FFFFFF"/>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404957"/>
            <a:ext cx="4183380" cy="21991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5279" y="3604089"/>
            <a:ext cx="5032915" cy="26766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4476750" y="2238375"/>
            <a:ext cx="3333750" cy="646331"/>
          </a:xfrm>
          <a:prstGeom prst="rect">
            <a:avLst/>
          </a:prstGeom>
          <a:noFill/>
        </p:spPr>
        <p:txBody>
          <a:bodyPr wrap="square" rtlCol="0">
            <a:spAutoFit/>
          </a:bodyPr>
          <a:lstStyle/>
          <a:p>
            <a:r>
              <a:rPr lang="en-US" dirty="0">
                <a:solidFill>
                  <a:srgbClr val="FFFFFF"/>
                </a:solidFill>
              </a:rPr>
              <a:t>Time-consuming effort in the pre-genomic period</a:t>
            </a:r>
          </a:p>
        </p:txBody>
      </p:sp>
    </p:spTree>
    <p:extLst>
      <p:ext uri="{BB962C8B-B14F-4D97-AF65-F5344CB8AC3E}">
        <p14:creationId xmlns:p14="http://schemas.microsoft.com/office/powerpoint/2010/main" val="469164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Variant Prediction Tools</a:t>
            </a:r>
          </a:p>
        </p:txBody>
      </p:sp>
      <p:sp>
        <p:nvSpPr>
          <p:cNvPr id="3" name="Date Placeholder 2"/>
          <p:cNvSpPr>
            <a:spLocks noGrp="1"/>
          </p:cNvSpPr>
          <p:nvPr>
            <p:ph type="dt" sz="half" idx="10"/>
          </p:nvPr>
        </p:nvSpPr>
        <p:spPr/>
        <p:txBody>
          <a:bodyPr/>
          <a:lstStyle/>
          <a:p>
            <a:fld id="{93CC18EF-517A-481C-96C3-B87E8D2DCA42}" type="datetime1">
              <a:rPr lang="en-US" smtClean="0">
                <a:solidFill>
                  <a:srgbClr val="FFFFFF"/>
                </a:solidFill>
              </a:rPr>
              <a:t>4/18/2020</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S. Ravichandran, Ph.D.</a:t>
            </a:r>
          </a:p>
        </p:txBody>
      </p:sp>
      <p:sp>
        <p:nvSpPr>
          <p:cNvPr id="5" name="Slide Number Placeholder 4"/>
          <p:cNvSpPr>
            <a:spLocks noGrp="1"/>
          </p:cNvSpPr>
          <p:nvPr>
            <p:ph type="sldNum" sz="quarter" idx="12"/>
          </p:nvPr>
        </p:nvSpPr>
        <p:spPr/>
        <p:txBody>
          <a:bodyPr/>
          <a:lstStyle/>
          <a:p>
            <a:fld id="{95E7015E-02F1-42A3-8347-6C695BCA7CFF}" type="slidenum">
              <a:rPr lang="en-US" smtClean="0">
                <a:solidFill>
                  <a:srgbClr val="FFFFFF"/>
                </a:solidFill>
              </a:rPr>
              <a:pPr/>
              <a:t>18</a:t>
            </a:fld>
            <a:endParaRPr lang="en-US">
              <a:solidFill>
                <a:srgbClr val="FFFFFF"/>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300" y="1212145"/>
            <a:ext cx="6629400"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2504767" y="5061845"/>
            <a:ext cx="4211409" cy="646331"/>
          </a:xfrm>
          <a:prstGeom prst="rect">
            <a:avLst/>
          </a:prstGeom>
        </p:spPr>
        <p:txBody>
          <a:bodyPr wrap="none">
            <a:spAutoFit/>
          </a:bodyPr>
          <a:lstStyle/>
          <a:p>
            <a:r>
              <a:rPr lang="en-US" b="1" dirty="0">
                <a:solidFill>
                  <a:srgbClr val="FFFF00"/>
                </a:solidFill>
              </a:rPr>
              <a:t>Supplementary Table 2 Taken from </a:t>
            </a:r>
            <a:br>
              <a:rPr lang="en-US" b="1" dirty="0">
                <a:solidFill>
                  <a:srgbClr val="FFFF00"/>
                </a:solidFill>
              </a:rPr>
            </a:br>
            <a:r>
              <a:rPr lang="en-US" b="1" dirty="0">
                <a:solidFill>
                  <a:srgbClr val="FFFF00"/>
                </a:solidFill>
              </a:rPr>
              <a:t>Nat Genet. 2014 May; 46(5): 482–486</a:t>
            </a:r>
            <a:r>
              <a:rPr lang="en-US" dirty="0"/>
              <a:t>.</a:t>
            </a:r>
          </a:p>
        </p:txBody>
      </p:sp>
    </p:spTree>
    <p:extLst>
      <p:ext uri="{BB962C8B-B14F-4D97-AF65-F5344CB8AC3E}">
        <p14:creationId xmlns:p14="http://schemas.microsoft.com/office/powerpoint/2010/main" val="40602621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t> If all non-conserved substitutions affect function then all of them can be predicted to affect the phenotype?</a:t>
            </a:r>
          </a:p>
          <a:p>
            <a:pPr marL="457200" lvl="1" indent="0">
              <a:buNone/>
            </a:pPr>
            <a:br>
              <a:rPr lang="en-US" dirty="0"/>
            </a:br>
            <a:endParaRPr lang="en-US" dirty="0"/>
          </a:p>
          <a:p>
            <a:r>
              <a:rPr lang="en-US" dirty="0"/>
              <a:t>Proteins often have a high tolerance in accommodating many substitutions</a:t>
            </a:r>
          </a:p>
          <a:p>
            <a:pPr lvl="1"/>
            <a:r>
              <a:rPr lang="en-US" dirty="0"/>
              <a:t>BLOSUM matrices provide clues on tolerance</a:t>
            </a:r>
          </a:p>
        </p:txBody>
      </p:sp>
      <p:sp>
        <p:nvSpPr>
          <p:cNvPr id="4" name="Date Placeholder 3"/>
          <p:cNvSpPr>
            <a:spLocks noGrp="1"/>
          </p:cNvSpPr>
          <p:nvPr>
            <p:ph type="dt" sz="half" idx="10"/>
          </p:nvPr>
        </p:nvSpPr>
        <p:spPr/>
        <p:txBody>
          <a:bodyPr/>
          <a:lstStyle/>
          <a:p>
            <a:fld id="{32FDE137-39C2-44CB-87CE-170799B3559F}" type="datetime1">
              <a:rPr lang="en-US" smtClean="0">
                <a:solidFill>
                  <a:srgbClr val="FFFFFF"/>
                </a:solidFill>
              </a:rPr>
              <a:t>4/18/2020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19</a:t>
            </a:fld>
            <a:endParaRPr lang="en-US">
              <a:solidFill>
                <a:srgbClr val="FFFFFF"/>
              </a:solidFill>
            </a:endParaRPr>
          </a:p>
        </p:txBody>
      </p:sp>
    </p:spTree>
    <p:extLst>
      <p:ext uri="{BB962C8B-B14F-4D97-AF65-F5344CB8AC3E}">
        <p14:creationId xmlns:p14="http://schemas.microsoft.com/office/powerpoint/2010/main" val="677610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for today</a:t>
            </a:r>
          </a:p>
        </p:txBody>
      </p:sp>
      <p:sp>
        <p:nvSpPr>
          <p:cNvPr id="3" name="Content Placeholder 2"/>
          <p:cNvSpPr>
            <a:spLocks noGrp="1"/>
          </p:cNvSpPr>
          <p:nvPr>
            <p:ph idx="1"/>
          </p:nvPr>
        </p:nvSpPr>
        <p:spPr/>
        <p:txBody>
          <a:bodyPr/>
          <a:lstStyle/>
          <a:p>
            <a:r>
              <a:rPr lang="en-US" dirty="0"/>
              <a:t> Impact Analysis </a:t>
            </a:r>
          </a:p>
          <a:p>
            <a:r>
              <a:rPr lang="en-US" dirty="0"/>
              <a:t> Hands-on </a:t>
            </a:r>
          </a:p>
          <a:p>
            <a:pPr lvl="1"/>
            <a:r>
              <a:rPr lang="en-US" dirty="0"/>
              <a:t>SIFT</a:t>
            </a:r>
          </a:p>
          <a:p>
            <a:pPr lvl="1"/>
            <a:r>
              <a:rPr lang="en-US" dirty="0"/>
              <a:t>Polyphen-2</a:t>
            </a:r>
          </a:p>
          <a:p>
            <a:r>
              <a:rPr lang="en-US" dirty="0"/>
              <a:t> Hue </a:t>
            </a:r>
            <a:r>
              <a:rPr lang="en-US" dirty="0" err="1"/>
              <a:t>Vuong</a:t>
            </a:r>
            <a:r>
              <a:rPr lang="en-US" dirty="0"/>
              <a:t> (ABCC)</a:t>
            </a:r>
          </a:p>
          <a:p>
            <a:pPr lvl="1"/>
            <a:r>
              <a:rPr lang="en-US" dirty="0"/>
              <a:t>AVIA Tutorial </a:t>
            </a:r>
          </a:p>
          <a:p>
            <a:pPr lvl="1"/>
            <a:r>
              <a:rPr lang="en-US" dirty="0"/>
              <a:t>Hands-on</a:t>
            </a:r>
          </a:p>
        </p:txBody>
      </p:sp>
      <p:sp>
        <p:nvSpPr>
          <p:cNvPr id="4" name="Date Placeholder 3"/>
          <p:cNvSpPr>
            <a:spLocks noGrp="1"/>
          </p:cNvSpPr>
          <p:nvPr>
            <p:ph type="dt" sz="half" idx="10"/>
          </p:nvPr>
        </p:nvSpPr>
        <p:spPr/>
        <p:txBody>
          <a:bodyPr/>
          <a:lstStyle/>
          <a:p>
            <a:fld id="{4E420825-5688-4ACB-B50B-C4289A00AB98}" type="datetime1">
              <a:rPr lang="en-US" smtClean="0">
                <a:solidFill>
                  <a:srgbClr val="FFFFFF"/>
                </a:solidFill>
              </a:rPr>
              <a:t>4/18/2020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2</a:t>
            </a:fld>
            <a:endParaRPr lang="en-US">
              <a:solidFill>
                <a:srgbClr val="FFFFFF"/>
              </a:solidFill>
            </a:endParaRPr>
          </a:p>
        </p:txBody>
      </p:sp>
    </p:spTree>
    <p:extLst>
      <p:ext uri="{BB962C8B-B14F-4D97-AF65-F5344CB8AC3E}">
        <p14:creationId xmlns:p14="http://schemas.microsoft.com/office/powerpoint/2010/main" val="3728588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Precision Medicine</a:t>
            </a:r>
          </a:p>
        </p:txBody>
      </p:sp>
      <p:sp>
        <p:nvSpPr>
          <p:cNvPr id="3" name="Content Placeholder 2"/>
          <p:cNvSpPr>
            <a:spLocks noGrp="1"/>
          </p:cNvSpPr>
          <p:nvPr>
            <p:ph idx="1"/>
          </p:nvPr>
        </p:nvSpPr>
        <p:spPr>
          <a:xfrm>
            <a:off x="0" y="1600200"/>
            <a:ext cx="9144000" cy="4525963"/>
          </a:xfrm>
        </p:spPr>
        <p:txBody>
          <a:bodyPr/>
          <a:lstStyle/>
          <a:p>
            <a:r>
              <a:rPr lang="en-US" dirty="0"/>
              <a:t> Impact Analysis is at the heart of Personalized Medicine</a:t>
            </a:r>
          </a:p>
          <a:p>
            <a:r>
              <a:rPr lang="en-US" dirty="0"/>
              <a:t> White-house initiative </a:t>
            </a:r>
          </a:p>
          <a:p>
            <a:pPr lvl="1"/>
            <a:r>
              <a:rPr lang="en-US" dirty="0">
                <a:hlinkClick r:id="rId2"/>
              </a:rPr>
              <a:t>https://www.whitehouse.gov/precision-medicine</a:t>
            </a:r>
            <a:r>
              <a:rPr lang="en-US" dirty="0"/>
              <a:t> </a:t>
            </a:r>
          </a:p>
          <a:p>
            <a:r>
              <a:rPr lang="en-US" dirty="0"/>
              <a:t> Questions/Goal(s)</a:t>
            </a:r>
          </a:p>
          <a:p>
            <a:pPr lvl="1"/>
            <a:r>
              <a:rPr lang="en-US" dirty="0"/>
              <a:t>How to improve health and treat diseases?</a:t>
            </a:r>
          </a:p>
          <a:p>
            <a:pPr lvl="1"/>
            <a:r>
              <a:rPr lang="en-US" dirty="0"/>
              <a:t>How to move away from “Average Patient” approach?</a:t>
            </a:r>
          </a:p>
          <a:p>
            <a:pPr lvl="1"/>
            <a:endParaRPr lang="en-US" dirty="0"/>
          </a:p>
        </p:txBody>
      </p:sp>
      <p:sp>
        <p:nvSpPr>
          <p:cNvPr id="4" name="Date Placeholder 3"/>
          <p:cNvSpPr>
            <a:spLocks noGrp="1"/>
          </p:cNvSpPr>
          <p:nvPr>
            <p:ph type="dt" sz="half" idx="10"/>
          </p:nvPr>
        </p:nvSpPr>
        <p:spPr/>
        <p:txBody>
          <a:bodyPr/>
          <a:lstStyle/>
          <a:p>
            <a:fld id="{4E420825-5688-4ACB-B50B-C4289A00AB98}" type="datetime1">
              <a:rPr lang="en-US" smtClean="0">
                <a:solidFill>
                  <a:srgbClr val="FFFFFF"/>
                </a:solidFill>
              </a:rPr>
              <a:t>4/18/2020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20</a:t>
            </a:fld>
            <a:endParaRPr lang="en-US">
              <a:solidFill>
                <a:srgbClr val="FFFFFF"/>
              </a:solidFill>
            </a:endParaRPr>
          </a:p>
        </p:txBody>
      </p:sp>
    </p:spTree>
    <p:extLst>
      <p:ext uri="{BB962C8B-B14F-4D97-AF65-F5344CB8AC3E}">
        <p14:creationId xmlns:p14="http://schemas.microsoft.com/office/powerpoint/2010/main" val="1874118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Mutation databases </a:t>
            </a:r>
          </a:p>
        </p:txBody>
      </p:sp>
      <p:sp>
        <p:nvSpPr>
          <p:cNvPr id="3" name="Subtitle 2"/>
          <p:cNvSpPr>
            <a:spLocks noGrp="1"/>
          </p:cNvSpPr>
          <p:nvPr>
            <p:ph type="subTitle" idx="1"/>
          </p:nvPr>
        </p:nvSpPr>
        <p:spPr/>
        <p:txBody>
          <a:bodyPr/>
          <a:lstStyle/>
          <a:p>
            <a:endParaRPr lang="en-US"/>
          </a:p>
        </p:txBody>
      </p:sp>
      <p:sp>
        <p:nvSpPr>
          <p:cNvPr id="4" name="Date Placeholder 3"/>
          <p:cNvSpPr>
            <a:spLocks noGrp="1"/>
          </p:cNvSpPr>
          <p:nvPr>
            <p:ph type="dt" sz="half" idx="10"/>
          </p:nvPr>
        </p:nvSpPr>
        <p:spPr/>
        <p:txBody>
          <a:bodyPr/>
          <a:lstStyle/>
          <a:p>
            <a:fld id="{D86C5487-B012-4E22-9F85-46006987E4F4}" type="datetime1">
              <a:rPr lang="en-US" smtClean="0">
                <a:solidFill>
                  <a:srgbClr val="FFFFFF"/>
                </a:solidFill>
              </a:rPr>
              <a:t>4/18/2020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BABEEFEA-07CF-44B0-857B-B70FFDDE1C7D}" type="slidenum">
              <a:rPr lang="en-US" smtClean="0">
                <a:solidFill>
                  <a:srgbClr val="FFFFFF"/>
                </a:solidFill>
              </a:rPr>
              <a:pPr/>
              <a:t>21</a:t>
            </a:fld>
            <a:endParaRPr lang="en-US">
              <a:solidFill>
                <a:srgbClr val="FFFFFF"/>
              </a:solidFill>
            </a:endParaRPr>
          </a:p>
        </p:txBody>
      </p:sp>
    </p:spTree>
    <p:extLst>
      <p:ext uri="{BB962C8B-B14F-4D97-AF65-F5344CB8AC3E}">
        <p14:creationId xmlns:p14="http://schemas.microsoft.com/office/powerpoint/2010/main" val="60839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OMIM</a:t>
            </a:r>
          </a:p>
        </p:txBody>
      </p:sp>
      <p:sp>
        <p:nvSpPr>
          <p:cNvPr id="3" name="Content Placeholder 2"/>
          <p:cNvSpPr>
            <a:spLocks noGrp="1"/>
          </p:cNvSpPr>
          <p:nvPr>
            <p:ph idx="1"/>
          </p:nvPr>
        </p:nvSpPr>
        <p:spPr/>
        <p:txBody>
          <a:bodyPr/>
          <a:lstStyle/>
          <a:p>
            <a:r>
              <a:rPr lang="en-US" dirty="0"/>
              <a:t> </a:t>
            </a:r>
            <a:r>
              <a:rPr lang="en-US" b="1" dirty="0"/>
              <a:t>Online Mendelian Inheritance in Man</a:t>
            </a:r>
            <a:endParaRPr lang="en-US" b="1" baseline="30000" dirty="0"/>
          </a:p>
          <a:p>
            <a:pPr lvl="1"/>
            <a:r>
              <a:rPr lang="en-US" b="1" baseline="30000" dirty="0" err="1"/>
              <a:t>McKusick</a:t>
            </a:r>
            <a:r>
              <a:rPr lang="en-US" b="1" baseline="30000" dirty="0"/>
              <a:t>-Nathans Institute of Genetic Medicine, The Johns Hopkins Univ. School</a:t>
            </a:r>
            <a:r>
              <a:rPr lang="en-US" b="1" dirty="0"/>
              <a:t> </a:t>
            </a:r>
            <a:r>
              <a:rPr lang="en-US" b="1" baseline="30000" dirty="0"/>
              <a:t>of medicine</a:t>
            </a:r>
          </a:p>
          <a:p>
            <a:r>
              <a:rPr lang="en-US" b="1" baseline="30000" dirty="0"/>
              <a:t>  </a:t>
            </a:r>
            <a:r>
              <a:rPr lang="en-US" b="1" dirty="0">
                <a:hlinkClick r:id="rId2"/>
              </a:rPr>
              <a:t>http://omim.org</a:t>
            </a:r>
            <a:r>
              <a:rPr lang="en-US" b="1" dirty="0"/>
              <a:t>   </a:t>
            </a:r>
          </a:p>
          <a:p>
            <a:r>
              <a:rPr lang="en-US" b="1" dirty="0"/>
              <a:t> Catalog of human genes and genetic disorders and traits </a:t>
            </a:r>
          </a:p>
          <a:p>
            <a:pPr lvl="1"/>
            <a:r>
              <a:rPr lang="en-US" b="1" dirty="0"/>
              <a:t>Contains genes and their phenotypes</a:t>
            </a:r>
          </a:p>
        </p:txBody>
      </p:sp>
      <p:sp>
        <p:nvSpPr>
          <p:cNvPr id="4" name="Date Placeholder 3"/>
          <p:cNvSpPr>
            <a:spLocks noGrp="1"/>
          </p:cNvSpPr>
          <p:nvPr>
            <p:ph type="dt" sz="half" idx="10"/>
          </p:nvPr>
        </p:nvSpPr>
        <p:spPr/>
        <p:txBody>
          <a:bodyPr/>
          <a:lstStyle/>
          <a:p>
            <a:fld id="{A7A0C840-7193-4908-B45E-08744A3E9124}" type="datetime1">
              <a:rPr lang="en-US" smtClean="0">
                <a:solidFill>
                  <a:srgbClr val="FFFFFF"/>
                </a:solidFill>
              </a:rPr>
              <a:t>4/18/2020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22</a:t>
            </a:fld>
            <a:endParaRPr lang="en-US">
              <a:solidFill>
                <a:srgbClr val="FFFFFF"/>
              </a:solidFill>
            </a:endParaRPr>
          </a:p>
        </p:txBody>
      </p:sp>
    </p:spTree>
    <p:extLst>
      <p:ext uri="{BB962C8B-B14F-4D97-AF65-F5344CB8AC3E}">
        <p14:creationId xmlns:p14="http://schemas.microsoft.com/office/powerpoint/2010/main" val="3586999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OMIM</a:t>
            </a:r>
          </a:p>
        </p:txBody>
      </p:sp>
      <p:sp>
        <p:nvSpPr>
          <p:cNvPr id="3" name="Content Placeholder 2"/>
          <p:cNvSpPr>
            <a:spLocks noGrp="1"/>
          </p:cNvSpPr>
          <p:nvPr>
            <p:ph idx="1"/>
          </p:nvPr>
        </p:nvSpPr>
        <p:spPr/>
        <p:txBody>
          <a:bodyPr/>
          <a:lstStyle/>
          <a:p>
            <a:r>
              <a:rPr lang="en-US" dirty="0"/>
              <a:t> Source</a:t>
            </a:r>
          </a:p>
          <a:p>
            <a:pPr lvl="1"/>
            <a:r>
              <a:rPr lang="en-US" dirty="0"/>
              <a:t>Peer-reviewed  material (biomedical)</a:t>
            </a:r>
          </a:p>
          <a:p>
            <a:pPr lvl="1"/>
            <a:endParaRPr lang="en-US" dirty="0"/>
          </a:p>
        </p:txBody>
      </p:sp>
      <p:sp>
        <p:nvSpPr>
          <p:cNvPr id="4" name="Date Placeholder 3"/>
          <p:cNvSpPr>
            <a:spLocks noGrp="1"/>
          </p:cNvSpPr>
          <p:nvPr>
            <p:ph type="dt" sz="half" idx="10"/>
          </p:nvPr>
        </p:nvSpPr>
        <p:spPr/>
        <p:txBody>
          <a:bodyPr/>
          <a:lstStyle/>
          <a:p>
            <a:fld id="{B3C22202-EAAA-4DE3-8595-9AE0B2B0C711}" type="datetime1">
              <a:rPr lang="en-US" smtClean="0">
                <a:solidFill>
                  <a:srgbClr val="FFFFFF"/>
                </a:solidFill>
              </a:rPr>
              <a:t>4/18/2020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23</a:t>
            </a:fld>
            <a:endParaRPr lang="en-US">
              <a:solidFill>
                <a:srgbClr val="FFFFFF"/>
              </a:solidFill>
            </a:endParaRPr>
          </a:p>
        </p:txBody>
      </p:sp>
    </p:spTree>
    <p:extLst>
      <p:ext uri="{BB962C8B-B14F-4D97-AF65-F5344CB8AC3E}">
        <p14:creationId xmlns:p14="http://schemas.microsoft.com/office/powerpoint/2010/main" val="2575582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dbSNP</a:t>
            </a:r>
            <a:endParaRPr lang="en-US" dirty="0"/>
          </a:p>
        </p:txBody>
      </p:sp>
      <p:sp>
        <p:nvSpPr>
          <p:cNvPr id="3" name="Content Placeholder 2"/>
          <p:cNvSpPr>
            <a:spLocks noGrp="1"/>
          </p:cNvSpPr>
          <p:nvPr>
            <p:ph idx="1"/>
          </p:nvPr>
        </p:nvSpPr>
        <p:spPr/>
        <p:txBody>
          <a:bodyPr/>
          <a:lstStyle/>
          <a:p>
            <a:r>
              <a:rPr lang="en-US" dirty="0"/>
              <a:t> Repository of short genetic variations </a:t>
            </a:r>
            <a:br>
              <a:rPr lang="en-US" dirty="0"/>
            </a:br>
            <a:r>
              <a:rPr lang="en-US" dirty="0"/>
              <a:t>(&lt; 50 </a:t>
            </a:r>
            <a:r>
              <a:rPr lang="en-US" dirty="0" err="1"/>
              <a:t>bp</a:t>
            </a:r>
            <a:r>
              <a:rPr lang="en-US" dirty="0"/>
              <a:t>) </a:t>
            </a:r>
          </a:p>
          <a:p>
            <a:r>
              <a:rPr lang="en-US" dirty="0"/>
              <a:t> Not just SNPs</a:t>
            </a:r>
          </a:p>
          <a:p>
            <a:pPr lvl="1"/>
            <a:r>
              <a:rPr lang="en-US" dirty="0"/>
              <a:t>SNPs, short INDELs and more</a:t>
            </a:r>
          </a:p>
          <a:p>
            <a:r>
              <a:rPr lang="en-US" dirty="0"/>
              <a:t> Accepts data of common as well as polymorphic variations (neutral, known phenotypes and regions of no variation)</a:t>
            </a:r>
          </a:p>
          <a:p>
            <a:pPr lvl="1"/>
            <a:r>
              <a:rPr lang="en-US" b="1" dirty="0"/>
              <a:t>Somatic and germline variations</a:t>
            </a:r>
          </a:p>
          <a:p>
            <a:pPr marL="0" indent="0">
              <a:buNone/>
            </a:pPr>
            <a:endParaRPr lang="en-US" dirty="0"/>
          </a:p>
        </p:txBody>
      </p:sp>
      <p:sp>
        <p:nvSpPr>
          <p:cNvPr id="4" name="Date Placeholder 3"/>
          <p:cNvSpPr>
            <a:spLocks noGrp="1"/>
          </p:cNvSpPr>
          <p:nvPr>
            <p:ph type="dt" sz="half" idx="10"/>
          </p:nvPr>
        </p:nvSpPr>
        <p:spPr/>
        <p:txBody>
          <a:bodyPr/>
          <a:lstStyle/>
          <a:p>
            <a:fld id="{B4E111C3-AE98-4EF8-AFE4-0DE1A2597A91}" type="datetime1">
              <a:rPr lang="en-US" smtClean="0">
                <a:solidFill>
                  <a:srgbClr val="FFFFFF"/>
                </a:solidFill>
              </a:rPr>
              <a:t>4/18/2020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24</a:t>
            </a:fld>
            <a:endParaRPr lang="en-US">
              <a:solidFill>
                <a:srgbClr val="FFFFFF"/>
              </a:solidFill>
            </a:endParaRPr>
          </a:p>
        </p:txBody>
      </p:sp>
      <p:sp>
        <p:nvSpPr>
          <p:cNvPr id="7" name="Rectangle 6"/>
          <p:cNvSpPr/>
          <p:nvPr/>
        </p:nvSpPr>
        <p:spPr>
          <a:xfrm>
            <a:off x="65290" y="30441"/>
            <a:ext cx="6305549" cy="369332"/>
          </a:xfrm>
          <a:prstGeom prst="rect">
            <a:avLst/>
          </a:prstGeom>
        </p:spPr>
        <p:txBody>
          <a:bodyPr wrap="square">
            <a:spAutoFit/>
          </a:bodyPr>
          <a:lstStyle/>
          <a:p>
            <a:r>
              <a:rPr lang="en-US" dirty="0">
                <a:solidFill>
                  <a:schemeClr val="bg1"/>
                </a:solidFill>
              </a:rPr>
              <a:t>http://www.ncbi.nlm.nih.gov/projects/SNP/snp_summary.cgi</a:t>
            </a:r>
          </a:p>
        </p:txBody>
      </p:sp>
    </p:spTree>
    <p:extLst>
      <p:ext uri="{BB962C8B-B14F-4D97-AF65-F5344CB8AC3E}">
        <p14:creationId xmlns:p14="http://schemas.microsoft.com/office/powerpoint/2010/main" val="36023186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HGMD</a:t>
            </a:r>
          </a:p>
        </p:txBody>
      </p:sp>
      <p:sp>
        <p:nvSpPr>
          <p:cNvPr id="3" name="Content Placeholder 2"/>
          <p:cNvSpPr>
            <a:spLocks noGrp="1"/>
          </p:cNvSpPr>
          <p:nvPr>
            <p:ph idx="1"/>
          </p:nvPr>
        </p:nvSpPr>
        <p:spPr/>
        <p:txBody>
          <a:bodyPr/>
          <a:lstStyle/>
          <a:p>
            <a:r>
              <a:rPr lang="en-US" dirty="0"/>
              <a:t> The Human Gene Mutation Database</a:t>
            </a:r>
          </a:p>
          <a:p>
            <a:pPr lvl="1"/>
            <a:r>
              <a:rPr lang="en-US" dirty="0">
                <a:hlinkClick r:id="rId2"/>
              </a:rPr>
              <a:t>www.hgmd.cf.ac.uk/ac/index.php</a:t>
            </a:r>
            <a:r>
              <a:rPr lang="en-US" dirty="0"/>
              <a:t> </a:t>
            </a:r>
            <a:br>
              <a:rPr lang="en-US" dirty="0"/>
            </a:br>
            <a:br>
              <a:rPr lang="en-US" dirty="0"/>
            </a:br>
            <a:br>
              <a:rPr lang="en-US" dirty="0"/>
            </a:br>
            <a:endParaRPr lang="en-US" dirty="0"/>
          </a:p>
          <a:p>
            <a:r>
              <a:rPr lang="en-US" dirty="0"/>
              <a:t> Commercial</a:t>
            </a:r>
          </a:p>
        </p:txBody>
      </p:sp>
      <p:sp>
        <p:nvSpPr>
          <p:cNvPr id="4" name="Date Placeholder 3"/>
          <p:cNvSpPr>
            <a:spLocks noGrp="1"/>
          </p:cNvSpPr>
          <p:nvPr>
            <p:ph type="dt" sz="half" idx="10"/>
          </p:nvPr>
        </p:nvSpPr>
        <p:spPr/>
        <p:txBody>
          <a:bodyPr/>
          <a:lstStyle/>
          <a:p>
            <a:fld id="{D342DE2C-E41A-4FF8-A7B9-1AB353ED4BC4}" type="datetime1">
              <a:rPr lang="en-US" smtClean="0">
                <a:solidFill>
                  <a:srgbClr val="FFFFFF"/>
                </a:solidFill>
              </a:rPr>
              <a:t>4/18/2020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25</a:t>
            </a:fld>
            <a:endParaRPr lang="en-US">
              <a:solidFill>
                <a:srgbClr val="FFFFFF"/>
              </a:solidFill>
            </a:endParaRPr>
          </a:p>
        </p:txBody>
      </p:sp>
    </p:spTree>
    <p:extLst>
      <p:ext uri="{BB962C8B-B14F-4D97-AF65-F5344CB8AC3E}">
        <p14:creationId xmlns:p14="http://schemas.microsoft.com/office/powerpoint/2010/main" val="29133617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 Examine a patient and compare the variation with some reference sequence and see a variation, can you call that as a causative variation?</a:t>
            </a:r>
          </a:p>
          <a:p>
            <a:endParaRPr lang="en-US" dirty="0"/>
          </a:p>
        </p:txBody>
      </p:sp>
      <p:sp>
        <p:nvSpPr>
          <p:cNvPr id="4" name="Date Placeholder 3"/>
          <p:cNvSpPr>
            <a:spLocks noGrp="1"/>
          </p:cNvSpPr>
          <p:nvPr>
            <p:ph type="dt" sz="half" idx="10"/>
          </p:nvPr>
        </p:nvSpPr>
        <p:spPr/>
        <p:txBody>
          <a:bodyPr/>
          <a:lstStyle/>
          <a:p>
            <a:fld id="{5D8BACEF-187E-44B9-9949-E62629AA2095}" type="datetime1">
              <a:rPr lang="en-US" smtClean="0">
                <a:solidFill>
                  <a:srgbClr val="FFFFFF"/>
                </a:solidFill>
              </a:rPr>
              <a:pPr/>
              <a:t>4/18/2020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26</a:t>
            </a:fld>
            <a:endParaRPr lang="en-US">
              <a:solidFill>
                <a:srgbClr val="FFFFFF"/>
              </a:solidFill>
            </a:endParaRPr>
          </a:p>
        </p:txBody>
      </p:sp>
    </p:spTree>
    <p:extLst>
      <p:ext uri="{BB962C8B-B14F-4D97-AF65-F5344CB8AC3E}">
        <p14:creationId xmlns:p14="http://schemas.microsoft.com/office/powerpoint/2010/main" val="3678177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3CC18EF-517A-481C-96C3-B87E8D2DCA42}" type="datetime1">
              <a:rPr lang="en-US" smtClean="0">
                <a:solidFill>
                  <a:srgbClr val="FFFFFF"/>
                </a:solidFill>
              </a:rPr>
              <a:pPr/>
              <a:t>4/18/2020</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S. Ravichandran, Ph.D.</a:t>
            </a:r>
          </a:p>
        </p:txBody>
      </p:sp>
      <p:sp>
        <p:nvSpPr>
          <p:cNvPr id="5" name="Slide Number Placeholder 4"/>
          <p:cNvSpPr>
            <a:spLocks noGrp="1"/>
          </p:cNvSpPr>
          <p:nvPr>
            <p:ph type="sldNum" sz="quarter" idx="12"/>
          </p:nvPr>
        </p:nvSpPr>
        <p:spPr/>
        <p:txBody>
          <a:bodyPr/>
          <a:lstStyle/>
          <a:p>
            <a:fld id="{95E7015E-02F1-42A3-8347-6C695BCA7CFF}" type="slidenum">
              <a:rPr lang="en-US" smtClean="0">
                <a:solidFill>
                  <a:srgbClr val="FFFFFF"/>
                </a:solidFill>
              </a:rPr>
              <a:pPr/>
              <a:t>27</a:t>
            </a:fld>
            <a:endParaRPr lang="en-US">
              <a:solidFill>
                <a:srgbClr val="FFFFFF"/>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1126" y="1212145"/>
            <a:ext cx="6629400"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2504767" y="5061845"/>
            <a:ext cx="4211409" cy="646331"/>
          </a:xfrm>
          <a:prstGeom prst="rect">
            <a:avLst/>
          </a:prstGeom>
        </p:spPr>
        <p:txBody>
          <a:bodyPr wrap="none">
            <a:spAutoFit/>
          </a:bodyPr>
          <a:lstStyle/>
          <a:p>
            <a:r>
              <a:rPr lang="en-US" b="1" dirty="0" err="1">
                <a:solidFill>
                  <a:srgbClr val="FFFF00"/>
                </a:solidFill>
              </a:rPr>
              <a:t>Supplementaary</a:t>
            </a:r>
            <a:r>
              <a:rPr lang="en-US" b="1" dirty="0">
                <a:solidFill>
                  <a:srgbClr val="FFFF00"/>
                </a:solidFill>
              </a:rPr>
              <a:t> Table 2 Taken from </a:t>
            </a:r>
            <a:br>
              <a:rPr lang="en-US" b="1" dirty="0">
                <a:solidFill>
                  <a:srgbClr val="FFFF00"/>
                </a:solidFill>
              </a:rPr>
            </a:br>
            <a:r>
              <a:rPr lang="en-US" b="1" dirty="0">
                <a:solidFill>
                  <a:srgbClr val="FFFF00"/>
                </a:solidFill>
              </a:rPr>
              <a:t>Nat Genet. 2014 May; 46(5): 482–486</a:t>
            </a:r>
            <a:r>
              <a:rPr lang="en-US" dirty="0">
                <a:solidFill>
                  <a:srgbClr val="000000"/>
                </a:solidFill>
              </a:rPr>
              <a:t>.</a:t>
            </a:r>
          </a:p>
        </p:txBody>
      </p:sp>
      <p:sp>
        <p:nvSpPr>
          <p:cNvPr id="7" name="Rectangle 6"/>
          <p:cNvSpPr/>
          <p:nvPr/>
        </p:nvSpPr>
        <p:spPr>
          <a:xfrm>
            <a:off x="129822" y="122535"/>
            <a:ext cx="8912577" cy="1384995"/>
          </a:xfrm>
          <a:prstGeom prst="rect">
            <a:avLst/>
          </a:prstGeom>
        </p:spPr>
        <p:txBody>
          <a:bodyPr wrap="square">
            <a:spAutoFit/>
          </a:bodyPr>
          <a:lstStyle/>
          <a:p>
            <a:r>
              <a:rPr lang="en-US" sz="2800" b="1" dirty="0">
                <a:solidFill>
                  <a:srgbClr val="00FFFF"/>
                </a:solidFill>
              </a:rPr>
              <a:t>Popular prediction methods are SIFT and PolyPhen-2. So, we will focus on the two for this lecture</a:t>
            </a:r>
          </a:p>
        </p:txBody>
      </p:sp>
    </p:spTree>
    <p:extLst>
      <p:ext uri="{BB962C8B-B14F-4D97-AF65-F5344CB8AC3E}">
        <p14:creationId xmlns:p14="http://schemas.microsoft.com/office/powerpoint/2010/main" val="18898988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SIFT</a:t>
            </a:r>
          </a:p>
        </p:txBody>
      </p:sp>
      <p:sp>
        <p:nvSpPr>
          <p:cNvPr id="3" name="Subtitle 2"/>
          <p:cNvSpPr>
            <a:spLocks noGrp="1"/>
          </p:cNvSpPr>
          <p:nvPr>
            <p:ph type="subTitle" idx="1"/>
          </p:nvPr>
        </p:nvSpPr>
        <p:spPr/>
        <p:txBody>
          <a:bodyPr/>
          <a:lstStyle/>
          <a:p>
            <a:r>
              <a:rPr lang="en-US" b="1" dirty="0">
                <a:solidFill>
                  <a:srgbClr val="FFFF00"/>
                </a:solidFill>
              </a:rPr>
              <a:t>S</a:t>
            </a:r>
            <a:r>
              <a:rPr lang="en-US" dirty="0"/>
              <a:t>orts </a:t>
            </a:r>
            <a:r>
              <a:rPr lang="en-US" b="1" dirty="0">
                <a:solidFill>
                  <a:srgbClr val="FFFF00"/>
                </a:solidFill>
              </a:rPr>
              <a:t>I</a:t>
            </a:r>
            <a:r>
              <a:rPr lang="en-US" dirty="0"/>
              <a:t>ntolerant </a:t>
            </a:r>
            <a:r>
              <a:rPr lang="en-US" b="1" dirty="0">
                <a:solidFill>
                  <a:srgbClr val="FFFF00"/>
                </a:solidFill>
              </a:rPr>
              <a:t>F</a:t>
            </a:r>
            <a:r>
              <a:rPr lang="en-US" dirty="0"/>
              <a:t>rom </a:t>
            </a:r>
            <a:r>
              <a:rPr lang="en-US" b="1" dirty="0">
                <a:solidFill>
                  <a:srgbClr val="FFFF00"/>
                </a:solidFill>
              </a:rPr>
              <a:t>T</a:t>
            </a:r>
            <a:r>
              <a:rPr lang="en-US" dirty="0"/>
              <a:t>olerant amino acid substitutions</a:t>
            </a:r>
          </a:p>
        </p:txBody>
      </p:sp>
      <p:sp>
        <p:nvSpPr>
          <p:cNvPr id="4" name="Date Placeholder 3"/>
          <p:cNvSpPr>
            <a:spLocks noGrp="1"/>
          </p:cNvSpPr>
          <p:nvPr>
            <p:ph type="dt" sz="half" idx="10"/>
          </p:nvPr>
        </p:nvSpPr>
        <p:spPr/>
        <p:txBody>
          <a:bodyPr/>
          <a:lstStyle/>
          <a:p>
            <a:fld id="{E46B8D91-975F-4057-8ACD-8EC78D744820}" type="datetime1">
              <a:rPr lang="en-US" smtClean="0">
                <a:solidFill>
                  <a:srgbClr val="FFFFFF"/>
                </a:solidFill>
              </a:rPr>
              <a:pPr/>
              <a:t>4/18/2020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BABEEFEA-07CF-44B0-857B-B70FFDDE1C7D}" type="slidenum">
              <a:rPr lang="en-US" smtClean="0">
                <a:solidFill>
                  <a:srgbClr val="FFFFFF"/>
                </a:solidFill>
              </a:rPr>
              <a:pPr/>
              <a:t>28</a:t>
            </a:fld>
            <a:endParaRPr lang="en-US">
              <a:solidFill>
                <a:srgbClr val="FFFFFF"/>
              </a:solidFill>
            </a:endParaRPr>
          </a:p>
        </p:txBody>
      </p:sp>
      <p:sp>
        <p:nvSpPr>
          <p:cNvPr id="7" name="Rectangle 6"/>
          <p:cNvSpPr/>
          <p:nvPr/>
        </p:nvSpPr>
        <p:spPr>
          <a:xfrm>
            <a:off x="534860" y="410823"/>
            <a:ext cx="3529140" cy="369332"/>
          </a:xfrm>
          <a:prstGeom prst="rect">
            <a:avLst/>
          </a:prstGeom>
        </p:spPr>
        <p:txBody>
          <a:bodyPr wrap="square">
            <a:spAutoFit/>
          </a:bodyPr>
          <a:lstStyle/>
          <a:p>
            <a:r>
              <a:rPr lang="en-US" dirty="0">
                <a:solidFill>
                  <a:srgbClr val="FFFF00"/>
                </a:solidFill>
              </a:rPr>
              <a:t>http://sift.bii.a-star.edu.sg/ </a:t>
            </a:r>
          </a:p>
        </p:txBody>
      </p:sp>
      <p:sp>
        <p:nvSpPr>
          <p:cNvPr id="8" name="Rectangle 7"/>
          <p:cNvSpPr/>
          <p:nvPr/>
        </p:nvSpPr>
        <p:spPr>
          <a:xfrm>
            <a:off x="5792801" y="410823"/>
            <a:ext cx="1915909" cy="369332"/>
          </a:xfrm>
          <a:prstGeom prst="rect">
            <a:avLst/>
          </a:prstGeom>
        </p:spPr>
        <p:txBody>
          <a:bodyPr wrap="none">
            <a:spAutoFit/>
          </a:bodyPr>
          <a:lstStyle/>
          <a:p>
            <a:r>
              <a:rPr lang="en-US" dirty="0">
                <a:solidFill>
                  <a:schemeClr val="bg1"/>
                </a:solidFill>
              </a:rPr>
              <a:t>http://sift.jcvi.org/</a:t>
            </a:r>
          </a:p>
        </p:txBody>
      </p:sp>
    </p:spTree>
    <p:extLst>
      <p:ext uri="{BB962C8B-B14F-4D97-AF65-F5344CB8AC3E}">
        <p14:creationId xmlns:p14="http://schemas.microsoft.com/office/powerpoint/2010/main" val="31849874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SIFT</a:t>
            </a:r>
          </a:p>
        </p:txBody>
      </p:sp>
      <p:sp>
        <p:nvSpPr>
          <p:cNvPr id="3" name="Content Placeholder 2"/>
          <p:cNvSpPr>
            <a:spLocks noGrp="1"/>
          </p:cNvSpPr>
          <p:nvPr>
            <p:ph idx="1"/>
          </p:nvPr>
        </p:nvSpPr>
        <p:spPr>
          <a:xfrm>
            <a:off x="84666" y="940832"/>
            <a:ext cx="8229600" cy="4525963"/>
          </a:xfrm>
        </p:spPr>
        <p:txBody>
          <a:bodyPr/>
          <a:lstStyle/>
          <a:p>
            <a:r>
              <a:rPr lang="en-US" dirty="0"/>
              <a:t>History</a:t>
            </a:r>
          </a:p>
          <a:p>
            <a:pPr lvl="1"/>
            <a:r>
              <a:rPr lang="en-US" dirty="0"/>
              <a:t>Developed: Fred Hutchinson Cancer Center</a:t>
            </a:r>
            <a:br>
              <a:rPr lang="en-US" dirty="0"/>
            </a:br>
            <a:endParaRPr lang="en-US" dirty="0"/>
          </a:p>
          <a:p>
            <a:pPr lvl="1"/>
            <a:r>
              <a:rPr lang="en-US" dirty="0"/>
              <a:t>Presently: SIFT Server in Singapore</a:t>
            </a:r>
          </a:p>
          <a:p>
            <a:r>
              <a:rPr lang="en-US" dirty="0"/>
              <a:t> Dr. </a:t>
            </a:r>
            <a:r>
              <a:rPr lang="en-US" dirty="0" err="1"/>
              <a:t>Henikoff</a:t>
            </a:r>
            <a:endParaRPr lang="en-US" dirty="0"/>
          </a:p>
          <a:p>
            <a:pPr lvl="1"/>
            <a:r>
              <a:rPr lang="en-US" dirty="0"/>
              <a:t>BLOCKS</a:t>
            </a:r>
          </a:p>
          <a:p>
            <a:pPr lvl="1"/>
            <a:r>
              <a:rPr lang="en-US" dirty="0"/>
              <a:t>BLOSUM</a:t>
            </a:r>
          </a:p>
          <a:p>
            <a:pPr lvl="1"/>
            <a:r>
              <a:rPr lang="en-US" dirty="0" err="1"/>
              <a:t>BLOcks</a:t>
            </a:r>
            <a:r>
              <a:rPr lang="en-US" dirty="0"/>
              <a:t> of Amino</a:t>
            </a:r>
            <a:br>
              <a:rPr lang="en-US" dirty="0"/>
            </a:br>
            <a:r>
              <a:rPr lang="en-US" dirty="0"/>
              <a:t>Acid Substitution Matrix</a:t>
            </a:r>
          </a:p>
        </p:txBody>
      </p:sp>
      <p:sp>
        <p:nvSpPr>
          <p:cNvPr id="4" name="Rectangle 3"/>
          <p:cNvSpPr/>
          <p:nvPr/>
        </p:nvSpPr>
        <p:spPr>
          <a:xfrm>
            <a:off x="0" y="0"/>
            <a:ext cx="4572000" cy="738664"/>
          </a:xfrm>
          <a:prstGeom prst="rect">
            <a:avLst/>
          </a:prstGeom>
        </p:spPr>
        <p:txBody>
          <a:bodyPr>
            <a:spAutoFit/>
          </a:bodyPr>
          <a:lstStyle/>
          <a:p>
            <a:r>
              <a:rPr lang="en-US" sz="1400" b="1" dirty="0">
                <a:solidFill>
                  <a:srgbClr val="FFFFFF"/>
                </a:solidFill>
              </a:rPr>
              <a:t>S. </a:t>
            </a:r>
            <a:r>
              <a:rPr lang="en-US" sz="1400" b="1" dirty="0" err="1">
                <a:solidFill>
                  <a:srgbClr val="FFFFFF"/>
                </a:solidFill>
              </a:rPr>
              <a:t>Henikoff</a:t>
            </a:r>
            <a:r>
              <a:rPr lang="en-US" sz="1400" b="1" dirty="0">
                <a:solidFill>
                  <a:srgbClr val="FFFFFF"/>
                </a:solidFill>
              </a:rPr>
              <a:t> &amp; J. G. </a:t>
            </a:r>
            <a:r>
              <a:rPr lang="en-US" sz="1400" b="1" dirty="0" err="1">
                <a:solidFill>
                  <a:srgbClr val="FFFFFF"/>
                </a:solidFill>
              </a:rPr>
              <a:t>Henikoff</a:t>
            </a:r>
            <a:r>
              <a:rPr lang="en-US" sz="1400" b="1" dirty="0">
                <a:solidFill>
                  <a:srgbClr val="FFFFFF"/>
                </a:solidFill>
              </a:rPr>
              <a:t>, "Protein family classification based on searching a database of blocks", Genomics 19:97-107 (1994). </a:t>
            </a:r>
          </a:p>
        </p:txBody>
      </p:sp>
      <p:grpSp>
        <p:nvGrpSpPr>
          <p:cNvPr id="9" name="Group 8"/>
          <p:cNvGrpSpPr/>
          <p:nvPr/>
        </p:nvGrpSpPr>
        <p:grpSpPr>
          <a:xfrm>
            <a:off x="3986292" y="139065"/>
            <a:ext cx="4900533" cy="6604635"/>
            <a:chOff x="1905000" y="253365"/>
            <a:chExt cx="4900533" cy="6604635"/>
          </a:xfrm>
        </p:grpSpPr>
        <p:grpSp>
          <p:nvGrpSpPr>
            <p:cNvPr id="8" name="Group 7"/>
            <p:cNvGrpSpPr/>
            <p:nvPr/>
          </p:nvGrpSpPr>
          <p:grpSpPr>
            <a:xfrm>
              <a:off x="1905000" y="253365"/>
              <a:ext cx="4775867" cy="6604635"/>
              <a:chOff x="1600200" y="0"/>
              <a:chExt cx="4775867" cy="6604635"/>
            </a:xfrm>
          </p:grpSpPr>
          <p:pic>
            <p:nvPicPr>
              <p:cNvPr id="2050" name="Picture 2"/>
              <p:cNvPicPr>
                <a:picLocks noChangeAspect="1" noChangeArrowheads="1"/>
              </p:cNvPicPr>
              <p:nvPr/>
            </p:nvPicPr>
            <p:blipFill>
              <a:blip r:embed="rId3" cstate="print"/>
              <a:srcRect r="1879" b="1448"/>
              <a:stretch>
                <a:fillRect/>
              </a:stretch>
            </p:blipFill>
            <p:spPr bwMode="auto">
              <a:xfrm>
                <a:off x="1600200" y="381000"/>
                <a:ext cx="4775867" cy="6223635"/>
              </a:xfrm>
              <a:prstGeom prst="rect">
                <a:avLst/>
              </a:prstGeom>
              <a:noFill/>
              <a:ln w="9525">
                <a:noFill/>
                <a:miter lim="800000"/>
                <a:headEnd/>
                <a:tailEnd/>
              </a:ln>
            </p:spPr>
          </p:pic>
          <p:sp>
            <p:nvSpPr>
              <p:cNvPr id="7" name="TextBox 6"/>
              <p:cNvSpPr txBox="1"/>
              <p:nvPr/>
            </p:nvSpPr>
            <p:spPr>
              <a:xfrm>
                <a:off x="2133600" y="0"/>
                <a:ext cx="2895600" cy="369332"/>
              </a:xfrm>
              <a:prstGeom prst="rect">
                <a:avLst/>
              </a:prstGeom>
              <a:noFill/>
            </p:spPr>
            <p:txBody>
              <a:bodyPr wrap="square" rtlCol="0">
                <a:spAutoFit/>
              </a:bodyPr>
              <a:lstStyle/>
              <a:p>
                <a:r>
                  <a:rPr lang="en-US" b="1" dirty="0">
                    <a:solidFill>
                      <a:srgbClr val="FFFFFF"/>
                    </a:solidFill>
                  </a:rPr>
                  <a:t>PNAS, 104,50,19665-67</a:t>
                </a:r>
              </a:p>
            </p:txBody>
          </p:sp>
        </p:grpSp>
        <p:sp>
          <p:nvSpPr>
            <p:cNvPr id="6" name="Rectangle 5"/>
            <p:cNvSpPr/>
            <p:nvPr/>
          </p:nvSpPr>
          <p:spPr>
            <a:xfrm>
              <a:off x="4876800" y="685800"/>
              <a:ext cx="1928733" cy="369332"/>
            </a:xfrm>
            <a:prstGeom prst="rect">
              <a:avLst/>
            </a:prstGeom>
          </p:spPr>
          <p:txBody>
            <a:bodyPr wrap="none">
              <a:spAutoFit/>
            </a:bodyPr>
            <a:lstStyle/>
            <a:p>
              <a:r>
                <a:rPr lang="en-US" b="1" dirty="0">
                  <a:solidFill>
                    <a:srgbClr val="FF0000"/>
                  </a:solidFill>
                </a:rPr>
                <a:t>Steven </a:t>
              </a:r>
              <a:r>
                <a:rPr lang="en-US" b="1" dirty="0" err="1">
                  <a:solidFill>
                    <a:srgbClr val="FF0000"/>
                  </a:solidFill>
                </a:rPr>
                <a:t>Henikoff</a:t>
              </a:r>
              <a:endParaRPr lang="en-US" b="1" dirty="0">
                <a:solidFill>
                  <a:srgbClr val="FF0000"/>
                </a:solidFill>
              </a:endParaRPr>
            </a:p>
          </p:txBody>
        </p:sp>
      </p:grpSp>
      <p:sp>
        <p:nvSpPr>
          <p:cNvPr id="5" name="Date Placeholder 4"/>
          <p:cNvSpPr>
            <a:spLocks noGrp="1"/>
          </p:cNvSpPr>
          <p:nvPr>
            <p:ph type="dt" sz="half" idx="10"/>
          </p:nvPr>
        </p:nvSpPr>
        <p:spPr/>
        <p:txBody>
          <a:bodyPr/>
          <a:lstStyle/>
          <a:p>
            <a:fld id="{C29FA62B-20C0-42EC-ABE9-27CB328E09CE}" type="datetime1">
              <a:rPr lang="en-US" smtClean="0">
                <a:solidFill>
                  <a:srgbClr val="FFFFFF"/>
                </a:solidFill>
              </a:rPr>
              <a:pPr/>
              <a:t>4/18/2020</a:t>
            </a:fld>
            <a:endParaRPr lang="en-US">
              <a:solidFill>
                <a:srgbClr val="FFFFFF"/>
              </a:solidFill>
            </a:endParaRPr>
          </a:p>
        </p:txBody>
      </p:sp>
      <p:sp>
        <p:nvSpPr>
          <p:cNvPr id="10" name="Footer Placeholder 9"/>
          <p:cNvSpPr>
            <a:spLocks noGrp="1"/>
          </p:cNvSpPr>
          <p:nvPr>
            <p:ph type="ftr" sz="quarter" idx="11"/>
          </p:nvPr>
        </p:nvSpPr>
        <p:spPr/>
        <p:txBody>
          <a:bodyPr/>
          <a:lstStyle/>
          <a:p>
            <a:r>
              <a:rPr lang="en-US">
                <a:solidFill>
                  <a:srgbClr val="FFFFFF"/>
                </a:solidFill>
              </a:rPr>
              <a:t>S. Ravichandran, Ph.D.</a:t>
            </a:r>
          </a:p>
        </p:txBody>
      </p:sp>
      <p:sp>
        <p:nvSpPr>
          <p:cNvPr id="11" name="Slide Number Placeholder 10"/>
          <p:cNvSpPr>
            <a:spLocks noGrp="1"/>
          </p:cNvSpPr>
          <p:nvPr>
            <p:ph type="sldNum" sz="quarter" idx="12"/>
          </p:nvPr>
        </p:nvSpPr>
        <p:spPr/>
        <p:txBody>
          <a:bodyPr/>
          <a:lstStyle/>
          <a:p>
            <a:fld id="{8182C7AF-B190-417C-B2E8-7CD6C1063130}" type="slidenum">
              <a:rPr lang="en-US" smtClean="0">
                <a:solidFill>
                  <a:srgbClr val="FFFFFF"/>
                </a:solidFill>
              </a:rPr>
              <a:pPr/>
              <a:t>29</a:t>
            </a:fld>
            <a:endParaRPr lang="en-US">
              <a:solidFill>
                <a:srgbClr val="FFFFFF"/>
              </a:solidFill>
            </a:endParaRPr>
          </a:p>
        </p:txBody>
      </p:sp>
    </p:spTree>
    <p:extLst>
      <p:ext uri="{BB962C8B-B14F-4D97-AF65-F5344CB8AC3E}">
        <p14:creationId xmlns:p14="http://schemas.microsoft.com/office/powerpoint/2010/main" val="391643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ppt_x"/>
                                          </p:val>
                                        </p:tav>
                                        <p:tav tm="100000">
                                          <p:val>
                                            <p:strVal val="#ppt_x"/>
                                          </p:val>
                                        </p:tav>
                                      </p:tavLst>
                                    </p:anim>
                                    <p:anim calcmode="lin" valueType="num">
                                      <p:cBhvr additive="base">
                                        <p:cTn id="4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Hands-on</a:t>
            </a:r>
          </a:p>
        </p:txBody>
      </p:sp>
      <p:sp>
        <p:nvSpPr>
          <p:cNvPr id="3" name="Content Placeholder 2"/>
          <p:cNvSpPr>
            <a:spLocks noGrp="1"/>
          </p:cNvSpPr>
          <p:nvPr>
            <p:ph idx="1"/>
          </p:nvPr>
        </p:nvSpPr>
        <p:spPr/>
        <p:txBody>
          <a:bodyPr/>
          <a:lstStyle/>
          <a:p>
            <a:r>
              <a:rPr lang="en-US" dirty="0"/>
              <a:t> SIFT  </a:t>
            </a:r>
          </a:p>
          <a:p>
            <a:pPr lvl="1"/>
            <a:r>
              <a:rPr lang="en-US" dirty="0">
                <a:hlinkClick r:id="rId2"/>
              </a:rPr>
              <a:t>http://sift.bii.a-star.edu.sg/</a:t>
            </a:r>
            <a:r>
              <a:rPr lang="en-US" dirty="0"/>
              <a:t> </a:t>
            </a:r>
          </a:p>
          <a:p>
            <a:r>
              <a:rPr lang="en-US" dirty="0"/>
              <a:t> 	Click on “SIFT sequence”</a:t>
            </a:r>
          </a:p>
          <a:p>
            <a:pPr lvl="1"/>
            <a:r>
              <a:rPr lang="en-US" dirty="0"/>
              <a:t>“Upload example”</a:t>
            </a:r>
          </a:p>
          <a:p>
            <a:r>
              <a:rPr lang="en-US" dirty="0"/>
              <a:t>Polyphen-2</a:t>
            </a:r>
          </a:p>
          <a:p>
            <a:pPr lvl="1"/>
            <a:r>
              <a:rPr lang="en-US" sz="2400" dirty="0">
                <a:hlinkClick r:id="rId3"/>
              </a:rPr>
              <a:t>http://genetics.bwh.harvard.edu/pph2/index.shtml</a:t>
            </a:r>
            <a:r>
              <a:rPr lang="en-US" sz="2400" dirty="0"/>
              <a:t> </a:t>
            </a:r>
          </a:p>
          <a:p>
            <a:pPr lvl="1"/>
            <a:r>
              <a:rPr lang="en-US" sz="2400" dirty="0"/>
              <a:t>“Batch Query” </a:t>
            </a:r>
          </a:p>
          <a:p>
            <a:pPr lvl="1"/>
            <a:r>
              <a:rPr lang="en-US" sz="2400" dirty="0"/>
              <a:t>Choose one or two of the examples (first &amp; last one)</a:t>
            </a:r>
          </a:p>
        </p:txBody>
      </p:sp>
      <p:sp>
        <p:nvSpPr>
          <p:cNvPr id="4" name="Date Placeholder 3"/>
          <p:cNvSpPr>
            <a:spLocks noGrp="1"/>
          </p:cNvSpPr>
          <p:nvPr>
            <p:ph type="dt" sz="half" idx="10"/>
          </p:nvPr>
        </p:nvSpPr>
        <p:spPr/>
        <p:txBody>
          <a:bodyPr/>
          <a:lstStyle/>
          <a:p>
            <a:fld id="{4E420825-5688-4ACB-B50B-C4289A00AB98}" type="datetime1">
              <a:rPr lang="en-US" smtClean="0">
                <a:solidFill>
                  <a:srgbClr val="FFFFFF"/>
                </a:solidFill>
              </a:rPr>
              <a:t>4/18/2020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3</a:t>
            </a:fld>
            <a:endParaRPr lang="en-US">
              <a:solidFill>
                <a:srgbClr val="FFFFFF"/>
              </a:solidFill>
            </a:endParaRPr>
          </a:p>
        </p:txBody>
      </p:sp>
    </p:spTree>
    <p:extLst>
      <p:ext uri="{BB962C8B-B14F-4D97-AF65-F5344CB8AC3E}">
        <p14:creationId xmlns:p14="http://schemas.microsoft.com/office/powerpoint/2010/main" val="10846977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SIFT Do For You?</a:t>
            </a:r>
          </a:p>
        </p:txBody>
      </p:sp>
      <p:sp>
        <p:nvSpPr>
          <p:cNvPr id="3" name="Content Placeholder 2"/>
          <p:cNvSpPr>
            <a:spLocks noGrp="1"/>
          </p:cNvSpPr>
          <p:nvPr>
            <p:ph idx="1"/>
          </p:nvPr>
        </p:nvSpPr>
        <p:spPr/>
        <p:txBody>
          <a:bodyPr/>
          <a:lstStyle/>
          <a:p>
            <a:r>
              <a:rPr lang="en-US" dirty="0"/>
              <a:t> Basic Idea:  Evolution </a:t>
            </a:r>
            <a:r>
              <a:rPr lang="en-US" dirty="0">
                <a:sym typeface="Wingdings" pitchFamily="2" charset="2"/>
              </a:rPr>
              <a:t> Function</a:t>
            </a:r>
          </a:p>
          <a:p>
            <a:pPr lvl="1"/>
            <a:r>
              <a:rPr lang="en-US" dirty="0">
                <a:sym typeface="Wingdings" pitchFamily="2" charset="2"/>
              </a:rPr>
              <a:t>Mutation  Phenotype Effect</a:t>
            </a:r>
          </a:p>
          <a:p>
            <a:pPr lvl="1">
              <a:buNone/>
            </a:pPr>
            <a:br>
              <a:rPr lang="en-US" dirty="0">
                <a:sym typeface="Wingdings" pitchFamily="2" charset="2"/>
              </a:rPr>
            </a:br>
            <a:endParaRPr lang="en-US" dirty="0">
              <a:sym typeface="Wingdings" pitchFamily="2" charset="2"/>
            </a:endParaRPr>
          </a:p>
          <a:p>
            <a:r>
              <a:rPr lang="en-US" dirty="0"/>
              <a:t> SNPs of Interest</a:t>
            </a:r>
          </a:p>
          <a:p>
            <a:pPr lvl="1"/>
            <a:r>
              <a:rPr lang="en-US" dirty="0"/>
              <a:t>Plan Functional Assay Expt.</a:t>
            </a:r>
          </a:p>
          <a:p>
            <a:pPr lvl="2"/>
            <a:r>
              <a:rPr lang="en-US" dirty="0"/>
              <a:t>SIFT can model phenotypic effects</a:t>
            </a:r>
          </a:p>
          <a:p>
            <a:pPr lvl="1"/>
            <a:endParaRPr lang="en-US" dirty="0"/>
          </a:p>
        </p:txBody>
      </p:sp>
      <p:sp>
        <p:nvSpPr>
          <p:cNvPr id="4" name="Date Placeholder 3"/>
          <p:cNvSpPr>
            <a:spLocks noGrp="1"/>
          </p:cNvSpPr>
          <p:nvPr>
            <p:ph type="dt" sz="half" idx="10"/>
          </p:nvPr>
        </p:nvSpPr>
        <p:spPr/>
        <p:txBody>
          <a:bodyPr/>
          <a:lstStyle/>
          <a:p>
            <a:fld id="{D9780DC9-0B50-4DD5-8FCD-C83A4B2C54F1}" type="datetime1">
              <a:rPr lang="en-US" smtClean="0">
                <a:solidFill>
                  <a:srgbClr val="FFFFFF"/>
                </a:solidFill>
              </a:rPr>
              <a:pPr/>
              <a:t>4/18/2020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30</a:t>
            </a:fld>
            <a:endParaRPr lang="en-US">
              <a:solidFill>
                <a:srgbClr val="FFFFFF"/>
              </a:solidFill>
            </a:endParaRPr>
          </a:p>
        </p:txBody>
      </p:sp>
    </p:spTree>
    <p:extLst>
      <p:ext uri="{BB962C8B-B14F-4D97-AF65-F5344CB8AC3E}">
        <p14:creationId xmlns:p14="http://schemas.microsoft.com/office/powerpoint/2010/main" val="203178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Arrow Connector 25"/>
          <p:cNvCxnSpPr/>
          <p:nvPr/>
        </p:nvCxnSpPr>
        <p:spPr bwMode="auto">
          <a:xfrm>
            <a:off x="6905625" y="1262063"/>
            <a:ext cx="495301" cy="0"/>
          </a:xfrm>
          <a:prstGeom prst="straightConnector1">
            <a:avLst/>
          </a:prstGeom>
          <a:solidFill>
            <a:schemeClr val="accent1"/>
          </a:solidFill>
          <a:ln w="38100" cap="flat" cmpd="sng" algn="ctr">
            <a:solidFill>
              <a:srgbClr val="FFFF00"/>
            </a:solidFill>
            <a:prstDash val="solid"/>
            <a:round/>
            <a:headEnd type="none" w="med" len="med"/>
            <a:tailEnd type="arrow"/>
          </a:ln>
          <a:effectLst/>
        </p:spPr>
      </p:cxnSp>
      <p:sp>
        <p:nvSpPr>
          <p:cNvPr id="2" name="Title 1"/>
          <p:cNvSpPr>
            <a:spLocks noGrp="1"/>
          </p:cNvSpPr>
          <p:nvPr>
            <p:ph type="title"/>
          </p:nvPr>
        </p:nvSpPr>
        <p:spPr>
          <a:xfrm>
            <a:off x="457200" y="0"/>
            <a:ext cx="8229600" cy="1143000"/>
          </a:xfrm>
        </p:spPr>
        <p:txBody>
          <a:bodyPr/>
          <a:lstStyle/>
          <a:p>
            <a:r>
              <a:rPr lang="en-US" dirty="0"/>
              <a:t>Procedure</a:t>
            </a:r>
          </a:p>
        </p:txBody>
      </p:sp>
      <p:sp>
        <p:nvSpPr>
          <p:cNvPr id="3" name="Date Placeholder 2"/>
          <p:cNvSpPr>
            <a:spLocks noGrp="1"/>
          </p:cNvSpPr>
          <p:nvPr>
            <p:ph type="dt" sz="half" idx="10"/>
          </p:nvPr>
        </p:nvSpPr>
        <p:spPr>
          <a:xfrm>
            <a:off x="457200" y="5940425"/>
            <a:ext cx="2133600" cy="476250"/>
          </a:xfrm>
        </p:spPr>
        <p:txBody>
          <a:bodyPr/>
          <a:lstStyle/>
          <a:p>
            <a:fld id="{D8FAFA71-B75F-484F-AB60-FD8FD00FB3E0}" type="datetime1">
              <a:rPr lang="en-US" smtClean="0">
                <a:solidFill>
                  <a:srgbClr val="FFFFFF"/>
                </a:solidFill>
              </a:rPr>
              <a:pPr/>
              <a:t>4/18/2020</a:t>
            </a:fld>
            <a:endParaRPr lang="en-US">
              <a:solidFill>
                <a:srgbClr val="FFFFFF"/>
              </a:solidFill>
            </a:endParaRPr>
          </a:p>
        </p:txBody>
      </p:sp>
      <p:sp>
        <p:nvSpPr>
          <p:cNvPr id="4" name="Footer Placeholder 3"/>
          <p:cNvSpPr>
            <a:spLocks noGrp="1"/>
          </p:cNvSpPr>
          <p:nvPr>
            <p:ph type="ftr" sz="quarter" idx="11"/>
          </p:nvPr>
        </p:nvSpPr>
        <p:spPr>
          <a:xfrm>
            <a:off x="3124200" y="5940425"/>
            <a:ext cx="2895600" cy="476250"/>
          </a:xfrm>
        </p:spPr>
        <p:txBody>
          <a:bodyPr/>
          <a:lstStyle/>
          <a:p>
            <a:r>
              <a:rPr lang="en-US">
                <a:solidFill>
                  <a:srgbClr val="FFFFFF"/>
                </a:solidFill>
              </a:rPr>
              <a:t>S. Ravichandran, Ph.D.</a:t>
            </a:r>
          </a:p>
        </p:txBody>
      </p:sp>
      <p:sp>
        <p:nvSpPr>
          <p:cNvPr id="5" name="Slide Number Placeholder 4"/>
          <p:cNvSpPr>
            <a:spLocks noGrp="1"/>
          </p:cNvSpPr>
          <p:nvPr>
            <p:ph type="sldNum" sz="quarter" idx="12"/>
          </p:nvPr>
        </p:nvSpPr>
        <p:spPr>
          <a:xfrm>
            <a:off x="6553200" y="5940425"/>
            <a:ext cx="2133600" cy="476250"/>
          </a:xfrm>
        </p:spPr>
        <p:txBody>
          <a:bodyPr/>
          <a:lstStyle/>
          <a:p>
            <a:fld id="{95E7015E-02F1-42A3-8347-6C695BCA7CFF}" type="slidenum">
              <a:rPr lang="en-US" smtClean="0">
                <a:solidFill>
                  <a:srgbClr val="FFFFFF"/>
                </a:solidFill>
              </a:rPr>
              <a:pPr/>
              <a:t>31</a:t>
            </a:fld>
            <a:endParaRPr lang="en-US">
              <a:solidFill>
                <a:srgbClr val="FFFFFF"/>
              </a:solidFill>
            </a:endParaRPr>
          </a:p>
        </p:txBody>
      </p:sp>
      <p:sp>
        <p:nvSpPr>
          <p:cNvPr id="7" name="Rectangle 6"/>
          <p:cNvSpPr/>
          <p:nvPr/>
        </p:nvSpPr>
        <p:spPr bwMode="auto">
          <a:xfrm>
            <a:off x="1495426" y="1047750"/>
            <a:ext cx="1219200" cy="428625"/>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solidFill>
                  <a:srgbClr val="00FFFF"/>
                </a:solidFill>
              </a:rPr>
              <a:t>PSI-Blast</a:t>
            </a:r>
          </a:p>
        </p:txBody>
      </p:sp>
      <p:sp>
        <p:nvSpPr>
          <p:cNvPr id="9" name="Rectangle 8"/>
          <p:cNvSpPr/>
          <p:nvPr/>
        </p:nvSpPr>
        <p:spPr bwMode="auto">
          <a:xfrm>
            <a:off x="0" y="1057275"/>
            <a:ext cx="819150" cy="428625"/>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solidFill>
                  <a:srgbClr val="00FFFF"/>
                </a:solidFill>
              </a:rPr>
              <a:t>Query</a:t>
            </a:r>
          </a:p>
        </p:txBody>
      </p:sp>
      <p:sp>
        <p:nvSpPr>
          <p:cNvPr id="10" name="Rectangle 9"/>
          <p:cNvSpPr/>
          <p:nvPr/>
        </p:nvSpPr>
        <p:spPr bwMode="auto">
          <a:xfrm>
            <a:off x="3228976" y="1028700"/>
            <a:ext cx="1219200" cy="428625"/>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solidFill>
                  <a:srgbClr val="00FFFF"/>
                </a:solidFill>
              </a:rPr>
              <a:t>Alignment</a:t>
            </a:r>
          </a:p>
        </p:txBody>
      </p:sp>
      <p:sp>
        <p:nvSpPr>
          <p:cNvPr id="11" name="TextBox 10"/>
          <p:cNvSpPr txBox="1"/>
          <p:nvPr/>
        </p:nvSpPr>
        <p:spPr>
          <a:xfrm>
            <a:off x="180974" y="1704975"/>
            <a:ext cx="8296275" cy="3139321"/>
          </a:xfrm>
          <a:prstGeom prst="rect">
            <a:avLst/>
          </a:prstGeom>
          <a:noFill/>
        </p:spPr>
        <p:txBody>
          <a:bodyPr wrap="square" rtlCol="0">
            <a:spAutoFit/>
          </a:bodyPr>
          <a:lstStyle/>
          <a:p>
            <a:r>
              <a:rPr lang="en-US" b="1" dirty="0">
                <a:solidFill>
                  <a:srgbClr val="00FFFF"/>
                </a:solidFill>
                <a:latin typeface="Courier New" pitchFamily="49" charset="0"/>
                <a:cs typeface="Courier New" pitchFamily="49" charset="0"/>
              </a:rPr>
              <a:t>   QUERY/1-22                     LIPECCAVYR IQDGEKKPIG WD</a:t>
            </a:r>
          </a:p>
          <a:p>
            <a:r>
              <a:rPr lang="en-US" b="1" dirty="0">
                <a:solidFill>
                  <a:srgbClr val="00FFFF"/>
                </a:solidFill>
                <a:latin typeface="Courier New" pitchFamily="49" charset="0"/>
                <a:cs typeface="Courier New" pitchFamily="49" charset="0"/>
              </a:rPr>
              <a:t>1  UniRef90_B3DFX5/1-22           LIPECCAVYR VQDGEKKPIG WD</a:t>
            </a:r>
          </a:p>
          <a:p>
            <a:r>
              <a:rPr lang="en-US" b="1" dirty="0">
                <a:solidFill>
                  <a:srgbClr val="00FFFF"/>
                </a:solidFill>
                <a:latin typeface="Courier New" pitchFamily="49" charset="0"/>
                <a:cs typeface="Courier New" pitchFamily="49" charset="0"/>
              </a:rPr>
              <a:t>2  UniRef90_UPI00015B4F/1-22      LTTEMCVVYI VASNDKYPIP WD</a:t>
            </a:r>
          </a:p>
          <a:p>
            <a:r>
              <a:rPr lang="en-US" b="1" dirty="0">
                <a:solidFill>
                  <a:srgbClr val="00FFFF"/>
                </a:solidFill>
                <a:latin typeface="Courier New" pitchFamily="49" charset="0"/>
                <a:cs typeface="Courier New" pitchFamily="49" charset="0"/>
              </a:rPr>
              <a:t>3  UniRef90_UPI000051AA/1-22      LTTEMCVVYI LADNSRYLTS WD</a:t>
            </a:r>
          </a:p>
          <a:p>
            <a:r>
              <a:rPr lang="en-US" b="1" dirty="0">
                <a:solidFill>
                  <a:srgbClr val="00FFFF"/>
                </a:solidFill>
                <a:latin typeface="Courier New" pitchFamily="49" charset="0"/>
                <a:cs typeface="Courier New" pitchFamily="49" charset="0"/>
              </a:rPr>
              <a:t>4  UniRef90_E0VW01/1-21           LTPIMCDVYS VTFKNKK.IS WD</a:t>
            </a:r>
          </a:p>
          <a:p>
            <a:r>
              <a:rPr lang="en-US" b="1" dirty="0">
                <a:solidFill>
                  <a:srgbClr val="00FFFF"/>
                </a:solidFill>
                <a:latin typeface="Courier New" pitchFamily="49" charset="0"/>
                <a:cs typeface="Courier New" pitchFamily="49" charset="0"/>
              </a:rPr>
              <a:t>5  UniRef90_Q4R345/1-22           LIPECCAVYR IQDGEKKPIG WD</a:t>
            </a:r>
          </a:p>
          <a:p>
            <a:r>
              <a:rPr lang="en-US" b="1" dirty="0">
                <a:solidFill>
                  <a:srgbClr val="00FFFF"/>
                </a:solidFill>
                <a:latin typeface="Courier New" pitchFamily="49" charset="0"/>
                <a:cs typeface="Courier New" pitchFamily="49" charset="0"/>
              </a:rPr>
              <a:t>6  UniRef90_UPI00017588/1-20      LICEMCCVYL GDTNT..VVN WD</a:t>
            </a:r>
          </a:p>
          <a:p>
            <a:r>
              <a:rPr lang="en-US" b="1" dirty="0">
                <a:solidFill>
                  <a:srgbClr val="00FFFF"/>
                </a:solidFill>
                <a:latin typeface="Courier New" pitchFamily="49" charset="0"/>
                <a:cs typeface="Courier New" pitchFamily="49" charset="0"/>
              </a:rPr>
              <a:t>7  UniRef90_P11346-2/1-21         LTPDMCEVST THSG.RHIIP WH</a:t>
            </a:r>
          </a:p>
          <a:p>
            <a:r>
              <a:rPr lang="en-US" b="1" dirty="0">
                <a:solidFill>
                  <a:srgbClr val="00FFFF"/>
                </a:solidFill>
                <a:latin typeface="Courier New" pitchFamily="49" charset="0"/>
                <a:cs typeface="Courier New" pitchFamily="49" charset="0"/>
              </a:rPr>
              <a:t>8  UniRef90_UPI00016E32/1-22      LQPQCCAVFR LHPGKKLRMD WN</a:t>
            </a:r>
          </a:p>
          <a:p>
            <a:r>
              <a:rPr lang="en-US" b="1" dirty="0">
                <a:solidFill>
                  <a:srgbClr val="00FFFF"/>
                </a:solidFill>
                <a:latin typeface="Courier New" pitchFamily="49" charset="0"/>
                <a:cs typeface="Courier New" pitchFamily="49" charset="0"/>
              </a:rPr>
              <a:t>9  UniRef90_Q7Q2L5/1-20           LTCEFCEV.. TAGNSNYPIP WE</a:t>
            </a:r>
          </a:p>
          <a:p>
            <a:r>
              <a:rPr lang="en-US" b="1" dirty="0">
                <a:solidFill>
                  <a:srgbClr val="00FFFF"/>
                </a:solidFill>
                <a:latin typeface="Courier New" pitchFamily="49" charset="0"/>
                <a:cs typeface="Courier New" pitchFamily="49" charset="0"/>
              </a:rPr>
              <a:t>10 UniRef90_UPI0000E4A4/1-20      LTPEMCIVYR V..NPRMALS WD</a:t>
            </a:r>
          </a:p>
        </p:txBody>
      </p:sp>
      <p:sp>
        <p:nvSpPr>
          <p:cNvPr id="13" name="Rectangle 12"/>
          <p:cNvSpPr/>
          <p:nvPr/>
        </p:nvSpPr>
        <p:spPr bwMode="auto">
          <a:xfrm>
            <a:off x="4943476" y="962025"/>
            <a:ext cx="2047874" cy="6477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solidFill>
                  <a:srgbClr val="00FFFF"/>
                </a:solidFill>
              </a:rPr>
              <a:t>Probability each pos</a:t>
            </a:r>
          </a:p>
        </p:txBody>
      </p:sp>
      <p:sp>
        <p:nvSpPr>
          <p:cNvPr id="14" name="Rectangle 13"/>
          <p:cNvSpPr/>
          <p:nvPr/>
        </p:nvSpPr>
        <p:spPr bwMode="auto">
          <a:xfrm>
            <a:off x="7353301" y="923925"/>
            <a:ext cx="1790699" cy="6477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solidFill>
                  <a:srgbClr val="00FFFF"/>
                </a:solidFill>
              </a:rPr>
              <a:t>Normalize them </a:t>
            </a:r>
            <a:br>
              <a:rPr lang="en-US" dirty="0">
                <a:solidFill>
                  <a:srgbClr val="00FFFF"/>
                </a:solidFill>
              </a:rPr>
            </a:br>
            <a:r>
              <a:rPr lang="en-US" dirty="0">
                <a:solidFill>
                  <a:srgbClr val="00FFFF"/>
                </a:solidFill>
              </a:rPr>
              <a:t>SIFT Score</a:t>
            </a:r>
          </a:p>
        </p:txBody>
      </p:sp>
      <p:cxnSp>
        <p:nvCxnSpPr>
          <p:cNvPr id="16" name="Straight Arrow Connector 15"/>
          <p:cNvCxnSpPr>
            <a:stCxn id="9" idx="3"/>
            <a:endCxn id="7" idx="1"/>
          </p:cNvCxnSpPr>
          <p:nvPr/>
        </p:nvCxnSpPr>
        <p:spPr bwMode="auto">
          <a:xfrm flipV="1">
            <a:off x="819150" y="1262063"/>
            <a:ext cx="676276" cy="9525"/>
          </a:xfrm>
          <a:prstGeom prst="straightConnector1">
            <a:avLst/>
          </a:prstGeom>
          <a:solidFill>
            <a:schemeClr val="accent1"/>
          </a:solidFill>
          <a:ln w="38100" cap="flat" cmpd="sng" algn="ctr">
            <a:solidFill>
              <a:srgbClr val="FFFF00"/>
            </a:solidFill>
            <a:prstDash val="solid"/>
            <a:round/>
            <a:headEnd type="none" w="med" len="med"/>
            <a:tailEnd type="arrow"/>
          </a:ln>
          <a:effectLst/>
        </p:spPr>
      </p:cxnSp>
      <p:cxnSp>
        <p:nvCxnSpPr>
          <p:cNvPr id="17" name="Straight Arrow Connector 16"/>
          <p:cNvCxnSpPr/>
          <p:nvPr/>
        </p:nvCxnSpPr>
        <p:spPr bwMode="auto">
          <a:xfrm>
            <a:off x="2724150" y="1262063"/>
            <a:ext cx="495301" cy="0"/>
          </a:xfrm>
          <a:prstGeom prst="straightConnector1">
            <a:avLst/>
          </a:prstGeom>
          <a:solidFill>
            <a:schemeClr val="accent1"/>
          </a:solidFill>
          <a:ln w="38100" cap="flat" cmpd="sng" algn="ctr">
            <a:solidFill>
              <a:srgbClr val="FFFF00"/>
            </a:solidFill>
            <a:prstDash val="solid"/>
            <a:round/>
            <a:headEnd type="none" w="med" len="med"/>
            <a:tailEnd type="arrow"/>
          </a:ln>
          <a:effectLst/>
        </p:spPr>
      </p:cxnSp>
      <p:cxnSp>
        <p:nvCxnSpPr>
          <p:cNvPr id="20" name="Straight Arrow Connector 19"/>
          <p:cNvCxnSpPr/>
          <p:nvPr/>
        </p:nvCxnSpPr>
        <p:spPr bwMode="auto">
          <a:xfrm>
            <a:off x="4467225" y="1214438"/>
            <a:ext cx="495301" cy="0"/>
          </a:xfrm>
          <a:prstGeom prst="straightConnector1">
            <a:avLst/>
          </a:prstGeom>
          <a:solidFill>
            <a:schemeClr val="accent1"/>
          </a:solidFill>
          <a:ln w="38100" cap="flat" cmpd="sng" algn="ctr">
            <a:solidFill>
              <a:srgbClr val="FFFF00"/>
            </a:solidFill>
            <a:prstDash val="solid"/>
            <a:round/>
            <a:headEnd type="none" w="med" len="med"/>
            <a:tailEnd type="arrow"/>
          </a:ln>
          <a:effectLst/>
        </p:spPr>
      </p:cxnSp>
      <p:pic>
        <p:nvPicPr>
          <p:cNvPr id="105475" name="Picture 3"/>
          <p:cNvPicPr>
            <a:picLocks noChangeAspect="1" noChangeArrowheads="1"/>
          </p:cNvPicPr>
          <p:nvPr/>
        </p:nvPicPr>
        <p:blipFill>
          <a:blip r:embed="rId2" cstate="print"/>
          <a:srcRect/>
          <a:stretch>
            <a:fillRect/>
          </a:stretch>
        </p:blipFill>
        <p:spPr bwMode="auto">
          <a:xfrm>
            <a:off x="2" y="4787574"/>
            <a:ext cx="9143998" cy="2060901"/>
          </a:xfrm>
          <a:prstGeom prst="rect">
            <a:avLst/>
          </a:prstGeom>
          <a:noFill/>
          <a:ln w="9525">
            <a:noFill/>
            <a:miter lim="800000"/>
            <a:headEnd/>
            <a:tailEnd/>
          </a:ln>
        </p:spPr>
      </p:pic>
    </p:spTree>
    <p:extLst>
      <p:ext uri="{BB962C8B-B14F-4D97-AF65-F5344CB8AC3E}">
        <p14:creationId xmlns:p14="http://schemas.microsoft.com/office/powerpoint/2010/main" val="355193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blinds(horizontal)">
                                      <p:cBhvr>
                                        <p:cTn id="20" dur="500"/>
                                        <p:tgtEl>
                                          <p:spTgt spid="17"/>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blinds(horizontal)">
                                      <p:cBhvr>
                                        <p:cTn id="28" dur="500"/>
                                        <p:tgtEl>
                                          <p:spTgt spid="20"/>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linds(horizontal)">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blinds(horizontal)">
                                      <p:cBhvr>
                                        <p:cTn id="36" dur="500"/>
                                        <p:tgtEl>
                                          <p:spTgt spid="26"/>
                                        </p:tgtEl>
                                      </p:cBhvr>
                                    </p:animEffect>
                                  </p:childTnLst>
                                </p:cTn>
                              </p:par>
                              <p:par>
                                <p:cTn id="37" presetID="3" presetClass="entr" presetSubtype="1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blinds(horizontal)">
                                      <p:cBhvr>
                                        <p:cTn id="39" dur="500"/>
                                        <p:tgtEl>
                                          <p:spTgt spid="26"/>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blinds(horizontal)">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blinds(horizontal)">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105475"/>
                                        </p:tgtEl>
                                        <p:attrNameLst>
                                          <p:attrName>style.visibility</p:attrName>
                                        </p:attrNameLst>
                                      </p:cBhvr>
                                      <p:to>
                                        <p:strVal val="visible"/>
                                      </p:to>
                                    </p:set>
                                    <p:animEffect transition="in" filter="blinds(horizontal)">
                                      <p:cBhvr>
                                        <p:cTn id="52" dur="500"/>
                                        <p:tgtEl>
                                          <p:spTgt spid="1054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p:bldP spid="13" grpId="0" animBg="1"/>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cstate="print"/>
          <a:srcRect/>
          <a:stretch>
            <a:fillRect/>
          </a:stretch>
        </p:blipFill>
        <p:spPr bwMode="auto">
          <a:xfrm>
            <a:off x="5581650" y="6324600"/>
            <a:ext cx="3562350" cy="352425"/>
          </a:xfrm>
          <a:prstGeom prst="rect">
            <a:avLst/>
          </a:prstGeom>
          <a:noFill/>
          <a:ln w="9525">
            <a:noFill/>
            <a:miter lim="800000"/>
            <a:headEnd/>
            <a:tailEnd/>
          </a:ln>
        </p:spPr>
      </p:pic>
      <p:grpSp>
        <p:nvGrpSpPr>
          <p:cNvPr id="16" name="Group 15"/>
          <p:cNvGrpSpPr/>
          <p:nvPr/>
        </p:nvGrpSpPr>
        <p:grpSpPr>
          <a:xfrm>
            <a:off x="3848100" y="457200"/>
            <a:ext cx="4638675" cy="5838825"/>
            <a:chOff x="2362200" y="152400"/>
            <a:chExt cx="5457825" cy="6334125"/>
          </a:xfrm>
        </p:grpSpPr>
        <p:pic>
          <p:nvPicPr>
            <p:cNvPr id="1027" name="Picture 3"/>
            <p:cNvPicPr>
              <a:picLocks noChangeAspect="1" noChangeArrowheads="1"/>
            </p:cNvPicPr>
            <p:nvPr/>
          </p:nvPicPr>
          <p:blipFill>
            <a:blip r:embed="rId3" cstate="print"/>
            <a:srcRect/>
            <a:stretch>
              <a:fillRect/>
            </a:stretch>
          </p:blipFill>
          <p:spPr bwMode="auto">
            <a:xfrm>
              <a:off x="2362200" y="152400"/>
              <a:ext cx="5457825" cy="6334125"/>
            </a:xfrm>
            <a:prstGeom prst="rect">
              <a:avLst/>
            </a:prstGeom>
            <a:noFill/>
            <a:ln w="9525">
              <a:noFill/>
              <a:miter lim="800000"/>
              <a:headEnd/>
              <a:tailEnd/>
            </a:ln>
          </p:spPr>
        </p:pic>
        <p:sp>
          <p:nvSpPr>
            <p:cNvPr id="8" name="TextBox 7"/>
            <p:cNvSpPr txBox="1"/>
            <p:nvPr/>
          </p:nvSpPr>
          <p:spPr>
            <a:xfrm>
              <a:off x="4572000" y="533400"/>
              <a:ext cx="1143000" cy="646331"/>
            </a:xfrm>
            <a:prstGeom prst="rect">
              <a:avLst/>
            </a:prstGeom>
            <a:noFill/>
          </p:spPr>
          <p:txBody>
            <a:bodyPr wrap="square" rtlCol="0">
              <a:spAutoFit/>
            </a:bodyPr>
            <a:lstStyle/>
            <a:p>
              <a:pPr algn="ctr"/>
              <a:r>
                <a:rPr lang="en-US" dirty="0">
                  <a:solidFill>
                    <a:srgbClr val="000000"/>
                  </a:solidFill>
                </a:rPr>
                <a:t>PSI-BLAST</a:t>
              </a:r>
            </a:p>
          </p:txBody>
        </p:sp>
      </p:grpSp>
      <p:sp>
        <p:nvSpPr>
          <p:cNvPr id="9" name="TextBox 8"/>
          <p:cNvSpPr txBox="1"/>
          <p:nvPr/>
        </p:nvSpPr>
        <p:spPr>
          <a:xfrm>
            <a:off x="0" y="2514600"/>
            <a:ext cx="4267200" cy="1200329"/>
          </a:xfrm>
          <a:prstGeom prst="rect">
            <a:avLst/>
          </a:prstGeom>
          <a:noFill/>
        </p:spPr>
        <p:txBody>
          <a:bodyPr wrap="square" rtlCol="0">
            <a:spAutoFit/>
          </a:bodyPr>
          <a:lstStyle/>
          <a:p>
            <a:r>
              <a:rPr lang="en-US" b="1" dirty="0" err="1">
                <a:solidFill>
                  <a:srgbClr val="FFFFFF"/>
                </a:solidFill>
              </a:rPr>
              <a:t>Prob</a:t>
            </a:r>
            <a:r>
              <a:rPr lang="en-US" b="1" dirty="0">
                <a:solidFill>
                  <a:srgbClr val="FFFFFF"/>
                </a:solidFill>
              </a:rPr>
              <a:t> are normalized Using most </a:t>
            </a:r>
            <a:br>
              <a:rPr lang="en-US" b="1" dirty="0">
                <a:solidFill>
                  <a:srgbClr val="FFFFFF"/>
                </a:solidFill>
              </a:rPr>
            </a:br>
            <a:r>
              <a:rPr lang="en-US" b="1" dirty="0">
                <a:solidFill>
                  <a:srgbClr val="FFFFFF"/>
                </a:solidFill>
              </a:rPr>
              <a:t>freq AA</a:t>
            </a:r>
          </a:p>
          <a:p>
            <a:endParaRPr lang="en-US" dirty="0">
              <a:solidFill>
                <a:srgbClr val="000000"/>
              </a:solidFill>
            </a:endParaRPr>
          </a:p>
          <a:p>
            <a:r>
              <a:rPr lang="en-US" b="1" dirty="0">
                <a:solidFill>
                  <a:srgbClr val="FFFFFF"/>
                </a:solidFill>
              </a:rPr>
              <a:t>Scaled Prob. Matrix</a:t>
            </a:r>
          </a:p>
        </p:txBody>
      </p:sp>
      <p:sp>
        <p:nvSpPr>
          <p:cNvPr id="12" name="TextBox 11"/>
          <p:cNvSpPr txBox="1"/>
          <p:nvPr/>
        </p:nvSpPr>
        <p:spPr>
          <a:xfrm>
            <a:off x="1905000" y="6488668"/>
            <a:ext cx="2514600" cy="369332"/>
          </a:xfrm>
          <a:prstGeom prst="rect">
            <a:avLst/>
          </a:prstGeom>
          <a:noFill/>
        </p:spPr>
        <p:txBody>
          <a:bodyPr wrap="square" rtlCol="0">
            <a:spAutoFit/>
          </a:bodyPr>
          <a:lstStyle/>
          <a:p>
            <a:r>
              <a:rPr lang="en-US" b="1" dirty="0">
                <a:solidFill>
                  <a:srgbClr val="00B050"/>
                </a:solidFill>
              </a:rPr>
              <a:t>Strictly conserved</a:t>
            </a:r>
          </a:p>
        </p:txBody>
      </p:sp>
      <p:sp>
        <p:nvSpPr>
          <p:cNvPr id="2" name="Date Placeholder 1"/>
          <p:cNvSpPr>
            <a:spLocks noGrp="1"/>
          </p:cNvSpPr>
          <p:nvPr>
            <p:ph type="dt" sz="half" idx="10"/>
          </p:nvPr>
        </p:nvSpPr>
        <p:spPr/>
        <p:txBody>
          <a:bodyPr/>
          <a:lstStyle/>
          <a:p>
            <a:fld id="{52F29218-EDD0-48E7-A60B-5A12064738DF}" type="datetime1">
              <a:rPr lang="en-US" smtClean="0">
                <a:solidFill>
                  <a:srgbClr val="FFFFFF"/>
                </a:solidFill>
              </a:rPr>
              <a:pPr/>
              <a:t>4/18/2020</a:t>
            </a:fld>
            <a:endParaRPr lang="en-US">
              <a:solidFill>
                <a:srgbClr val="FFFFFF"/>
              </a:solidFill>
            </a:endParaRPr>
          </a:p>
        </p:txBody>
      </p:sp>
      <p:sp>
        <p:nvSpPr>
          <p:cNvPr id="3" name="Footer Placeholder 2"/>
          <p:cNvSpPr>
            <a:spLocks noGrp="1"/>
          </p:cNvSpPr>
          <p:nvPr>
            <p:ph type="ftr" sz="quarter" idx="11"/>
          </p:nvPr>
        </p:nvSpPr>
        <p:spPr/>
        <p:txBody>
          <a:bodyPr/>
          <a:lstStyle/>
          <a:p>
            <a:r>
              <a:rPr lang="en-US">
                <a:solidFill>
                  <a:srgbClr val="FFFFFF"/>
                </a:solidFill>
              </a:rPr>
              <a:t>S. Ravichandran, Ph.D.</a:t>
            </a:r>
          </a:p>
        </p:txBody>
      </p:sp>
      <p:sp>
        <p:nvSpPr>
          <p:cNvPr id="4" name="Slide Number Placeholder 3"/>
          <p:cNvSpPr>
            <a:spLocks noGrp="1"/>
          </p:cNvSpPr>
          <p:nvPr>
            <p:ph type="sldNum" sz="quarter" idx="12"/>
          </p:nvPr>
        </p:nvSpPr>
        <p:spPr/>
        <p:txBody>
          <a:bodyPr/>
          <a:lstStyle/>
          <a:p>
            <a:fld id="{70BA8DDC-291D-49DE-9217-3817C245B79C}" type="slidenum">
              <a:rPr lang="en-US" smtClean="0">
                <a:solidFill>
                  <a:srgbClr val="FFFFFF"/>
                </a:solidFill>
              </a:rPr>
              <a:pPr/>
              <a:t>32</a:t>
            </a:fld>
            <a:endParaRPr lang="en-US">
              <a:solidFill>
                <a:srgbClr val="FFFFFF"/>
              </a:solidFill>
            </a:endParaRPr>
          </a:p>
        </p:txBody>
      </p:sp>
    </p:spTree>
    <p:extLst>
      <p:ext uri="{BB962C8B-B14F-4D97-AF65-F5344CB8AC3E}">
        <p14:creationId xmlns:p14="http://schemas.microsoft.com/office/powerpoint/2010/main" val="32475306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Interpretation of SIFT Predictions</a:t>
            </a:r>
          </a:p>
        </p:txBody>
      </p:sp>
      <p:sp>
        <p:nvSpPr>
          <p:cNvPr id="3" name="Content Placeholder 2"/>
          <p:cNvSpPr>
            <a:spLocks noGrp="1"/>
          </p:cNvSpPr>
          <p:nvPr>
            <p:ph idx="1"/>
          </p:nvPr>
        </p:nvSpPr>
        <p:spPr/>
        <p:txBody>
          <a:bodyPr/>
          <a:lstStyle/>
          <a:p>
            <a:r>
              <a:rPr lang="en-US" dirty="0"/>
              <a:t> SIFT Score</a:t>
            </a:r>
          </a:p>
          <a:p>
            <a:r>
              <a:rPr lang="en-US" dirty="0"/>
              <a:t> Median Sequence conservation</a:t>
            </a:r>
          </a:p>
          <a:p>
            <a:r>
              <a:rPr lang="en-US" dirty="0"/>
              <a:t> Number of sequences at each column</a:t>
            </a:r>
          </a:p>
        </p:txBody>
      </p:sp>
      <p:sp>
        <p:nvSpPr>
          <p:cNvPr id="4" name="Date Placeholder 3"/>
          <p:cNvSpPr>
            <a:spLocks noGrp="1"/>
          </p:cNvSpPr>
          <p:nvPr>
            <p:ph type="dt" sz="half" idx="10"/>
          </p:nvPr>
        </p:nvSpPr>
        <p:spPr/>
        <p:txBody>
          <a:bodyPr/>
          <a:lstStyle/>
          <a:p>
            <a:fld id="{4E420825-5688-4ACB-B50B-C4289A00AB98}" type="datetime1">
              <a:rPr lang="en-US" smtClean="0">
                <a:solidFill>
                  <a:srgbClr val="FFFFFF"/>
                </a:solidFill>
              </a:rPr>
              <a:t>4/18/2020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33</a:t>
            </a:fld>
            <a:endParaRPr lang="en-US">
              <a:solidFill>
                <a:srgbClr val="FFFFFF"/>
              </a:solidFill>
            </a:endParaRPr>
          </a:p>
        </p:txBody>
      </p:sp>
    </p:spTree>
    <p:extLst>
      <p:ext uri="{BB962C8B-B14F-4D97-AF65-F5344CB8AC3E}">
        <p14:creationId xmlns:p14="http://schemas.microsoft.com/office/powerpoint/2010/main" val="1982077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Score</a:t>
            </a:r>
          </a:p>
        </p:txBody>
      </p:sp>
      <p:sp>
        <p:nvSpPr>
          <p:cNvPr id="6" name="Content Placeholder 5"/>
          <p:cNvSpPr>
            <a:spLocks noGrp="1"/>
          </p:cNvSpPr>
          <p:nvPr>
            <p:ph idx="1"/>
          </p:nvPr>
        </p:nvSpPr>
        <p:spPr>
          <a:xfrm>
            <a:off x="457200" y="1295400"/>
            <a:ext cx="8229600" cy="4525963"/>
          </a:xfrm>
        </p:spPr>
        <p:txBody>
          <a:bodyPr/>
          <a:lstStyle/>
          <a:p>
            <a:endParaRPr lang="en-US" dirty="0"/>
          </a:p>
          <a:p>
            <a:pPr lvl="1"/>
            <a:r>
              <a:rPr lang="en-US" dirty="0"/>
              <a:t>0 to 1 </a:t>
            </a:r>
          </a:p>
          <a:p>
            <a:pPr lvl="1"/>
            <a:r>
              <a:rPr lang="en-US" dirty="0"/>
              <a:t>Damaging: &lt;= 0.05, Tolerated: &gt;0.05</a:t>
            </a:r>
          </a:p>
          <a:p>
            <a:pPr lvl="1"/>
            <a:r>
              <a:rPr lang="en-US" dirty="0"/>
              <a:t>Threshold not always have to be 0.05</a:t>
            </a:r>
          </a:p>
          <a:p>
            <a:pPr lvl="1"/>
            <a:r>
              <a:rPr lang="en-US" dirty="0"/>
              <a:t>Scaled Probability</a:t>
            </a:r>
          </a:p>
          <a:p>
            <a:pPr lvl="2"/>
            <a:r>
              <a:rPr lang="en-US" dirty="0"/>
              <a:t>Sum of Scores .NE. 1</a:t>
            </a:r>
          </a:p>
          <a:p>
            <a:pPr lvl="1"/>
            <a:r>
              <a:rPr lang="en-US" dirty="0"/>
              <a:t>Arbitrarily chosen cut-off (95%)</a:t>
            </a:r>
          </a:p>
          <a:p>
            <a:pPr lvl="2"/>
            <a:r>
              <a:rPr lang="en-US" dirty="0"/>
              <a:t>Damaging (&lt;= 0.05, </a:t>
            </a:r>
            <a:br>
              <a:rPr lang="en-US" dirty="0"/>
            </a:br>
            <a:r>
              <a:rPr lang="en-US" dirty="0"/>
              <a:t>Possibly Damaging [0.05-0.1]</a:t>
            </a:r>
            <a:br>
              <a:rPr lang="en-US" dirty="0"/>
            </a:br>
            <a:endParaRPr lang="en-US" dirty="0"/>
          </a:p>
        </p:txBody>
      </p:sp>
      <p:sp>
        <p:nvSpPr>
          <p:cNvPr id="3" name="Date Placeholder 2"/>
          <p:cNvSpPr>
            <a:spLocks noGrp="1"/>
          </p:cNvSpPr>
          <p:nvPr>
            <p:ph type="dt" sz="half" idx="10"/>
          </p:nvPr>
        </p:nvSpPr>
        <p:spPr/>
        <p:txBody>
          <a:bodyPr/>
          <a:lstStyle/>
          <a:p>
            <a:fld id="{8E13641C-A5FB-4BAB-B0D9-4A8901C7B944}" type="datetime1">
              <a:rPr lang="en-US" smtClean="0">
                <a:solidFill>
                  <a:srgbClr val="FFFFFF"/>
                </a:solidFill>
              </a:rPr>
              <a:pPr/>
              <a:t>4/18/2020</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S. Ravichandran, Ph.D.</a:t>
            </a:r>
          </a:p>
        </p:txBody>
      </p:sp>
      <p:sp>
        <p:nvSpPr>
          <p:cNvPr id="5" name="Slide Number Placeholder 4"/>
          <p:cNvSpPr>
            <a:spLocks noGrp="1"/>
          </p:cNvSpPr>
          <p:nvPr>
            <p:ph type="sldNum" sz="quarter" idx="12"/>
          </p:nvPr>
        </p:nvSpPr>
        <p:spPr/>
        <p:txBody>
          <a:bodyPr/>
          <a:lstStyle/>
          <a:p>
            <a:fld id="{95E7015E-02F1-42A3-8347-6C695BCA7CFF}" type="slidenum">
              <a:rPr lang="en-US" smtClean="0">
                <a:solidFill>
                  <a:srgbClr val="FFFFFF"/>
                </a:solidFill>
              </a:rPr>
              <a:pPr/>
              <a:t>34</a:t>
            </a:fld>
            <a:endParaRPr lang="en-US">
              <a:solidFill>
                <a:srgbClr val="FFFFFF"/>
              </a:solidFill>
            </a:endParaRPr>
          </a:p>
        </p:txBody>
      </p:sp>
      <p:sp>
        <p:nvSpPr>
          <p:cNvPr id="7" name="Rectangle 6"/>
          <p:cNvSpPr/>
          <p:nvPr/>
        </p:nvSpPr>
        <p:spPr bwMode="auto">
          <a:xfrm>
            <a:off x="3886200" y="1371600"/>
            <a:ext cx="5257800" cy="762000"/>
          </a:xfrm>
          <a:prstGeom prst="rect">
            <a:avLst/>
          </a:prstGeom>
          <a:solidFill>
            <a:srgbClr val="66FF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8" name="Rectangle 7"/>
          <p:cNvSpPr/>
          <p:nvPr/>
        </p:nvSpPr>
        <p:spPr bwMode="auto">
          <a:xfrm>
            <a:off x="3886200" y="1371600"/>
            <a:ext cx="304800" cy="762000"/>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9" name="TextBox 8"/>
          <p:cNvSpPr txBox="1"/>
          <p:nvPr/>
        </p:nvSpPr>
        <p:spPr>
          <a:xfrm>
            <a:off x="3581400" y="990600"/>
            <a:ext cx="1676400" cy="381000"/>
          </a:xfrm>
          <a:prstGeom prst="rect">
            <a:avLst/>
          </a:prstGeom>
          <a:noFill/>
        </p:spPr>
        <p:txBody>
          <a:bodyPr wrap="square" rtlCol="0">
            <a:spAutoFit/>
          </a:bodyPr>
          <a:lstStyle/>
          <a:p>
            <a:r>
              <a:rPr lang="en-US" b="1" dirty="0">
                <a:solidFill>
                  <a:srgbClr val="FFFF00"/>
                </a:solidFill>
              </a:rPr>
              <a:t>0    0.05</a:t>
            </a:r>
          </a:p>
        </p:txBody>
      </p:sp>
      <p:graphicFrame>
        <p:nvGraphicFramePr>
          <p:cNvPr id="10" name="Object 9"/>
          <p:cNvGraphicFramePr>
            <a:graphicFrameLocks noChangeAspect="1"/>
          </p:cNvGraphicFramePr>
          <p:nvPr>
            <p:extLst>
              <p:ext uri="{D42A27DB-BD31-4B8C-83A1-F6EECF244321}">
                <p14:modId xmlns:p14="http://schemas.microsoft.com/office/powerpoint/2010/main" val="1646717977"/>
              </p:ext>
            </p:extLst>
          </p:nvPr>
        </p:nvGraphicFramePr>
        <p:xfrm>
          <a:off x="6553200" y="3454839"/>
          <a:ext cx="2106426" cy="942349"/>
        </p:xfrm>
        <a:graphic>
          <a:graphicData uri="http://schemas.openxmlformats.org/presentationml/2006/ole">
            <mc:AlternateContent xmlns:mc="http://schemas.openxmlformats.org/markup-compatibility/2006">
              <mc:Choice xmlns:v="urn:schemas-microsoft-com:vml" Requires="v">
                <p:oleObj spid="_x0000_s7192" name="Equation" r:id="rId3" imgW="965160" imgH="431640" progId="Equation.3">
                  <p:embed/>
                </p:oleObj>
              </mc:Choice>
              <mc:Fallback>
                <p:oleObj name="Equation" r:id="rId3" imgW="965160" imgH="431640" progId="Equation.3">
                  <p:embed/>
                  <p:pic>
                    <p:nvPicPr>
                      <p:cNvPr id="0" name=""/>
                      <p:cNvPicPr/>
                      <p:nvPr/>
                    </p:nvPicPr>
                    <p:blipFill>
                      <a:blip r:embed="rId4"/>
                      <a:stretch>
                        <a:fillRect/>
                      </a:stretch>
                    </p:blipFill>
                    <p:spPr>
                      <a:xfrm>
                        <a:off x="6553200" y="3454839"/>
                        <a:ext cx="2106426" cy="942349"/>
                      </a:xfrm>
                      <a:prstGeom prst="rect">
                        <a:avLst/>
                      </a:prstGeom>
                      <a:solidFill>
                        <a:srgbClr val="FFFF00"/>
                      </a:solidFill>
                    </p:spPr>
                  </p:pic>
                </p:oleObj>
              </mc:Fallback>
            </mc:AlternateContent>
          </a:graphicData>
        </a:graphic>
      </p:graphicFrame>
    </p:spTree>
    <p:extLst>
      <p:ext uri="{BB962C8B-B14F-4D97-AF65-F5344CB8AC3E}">
        <p14:creationId xmlns:p14="http://schemas.microsoft.com/office/powerpoint/2010/main" val="21476322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Median Sequence Conservation</a:t>
            </a:r>
          </a:p>
        </p:txBody>
      </p:sp>
      <p:sp>
        <p:nvSpPr>
          <p:cNvPr id="6" name="Content Placeholder 5"/>
          <p:cNvSpPr>
            <a:spLocks noGrp="1"/>
          </p:cNvSpPr>
          <p:nvPr>
            <p:ph idx="1"/>
          </p:nvPr>
        </p:nvSpPr>
        <p:spPr/>
        <p:txBody>
          <a:bodyPr/>
          <a:lstStyle/>
          <a:p>
            <a:r>
              <a:rPr lang="en-US" dirty="0"/>
              <a:t>Median Info</a:t>
            </a:r>
          </a:p>
          <a:p>
            <a:pPr lvl="1"/>
            <a:r>
              <a:rPr lang="en-US" dirty="0"/>
              <a:t>0 to 4.32 (ideally: 2.75 – 3.25)</a:t>
            </a:r>
          </a:p>
          <a:p>
            <a:pPr lvl="1"/>
            <a:r>
              <a:rPr lang="en-US" dirty="0"/>
              <a:t>Measure diversity of sequences </a:t>
            </a:r>
          </a:p>
        </p:txBody>
      </p:sp>
      <p:sp>
        <p:nvSpPr>
          <p:cNvPr id="3" name="Date Placeholder 2"/>
          <p:cNvSpPr>
            <a:spLocks noGrp="1"/>
          </p:cNvSpPr>
          <p:nvPr>
            <p:ph type="dt" sz="half" idx="10"/>
          </p:nvPr>
        </p:nvSpPr>
        <p:spPr/>
        <p:txBody>
          <a:bodyPr/>
          <a:lstStyle/>
          <a:p>
            <a:fld id="{45CC212D-5197-4A5F-BCBC-4D47E7C36052}" type="datetime1">
              <a:rPr lang="en-US" smtClean="0">
                <a:solidFill>
                  <a:srgbClr val="FFFFFF"/>
                </a:solidFill>
              </a:rPr>
              <a:pPr/>
              <a:t>4/18/2020</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S. Ravichandran, Ph.D.</a:t>
            </a:r>
          </a:p>
        </p:txBody>
      </p:sp>
      <p:sp>
        <p:nvSpPr>
          <p:cNvPr id="5" name="Slide Number Placeholder 4"/>
          <p:cNvSpPr>
            <a:spLocks noGrp="1"/>
          </p:cNvSpPr>
          <p:nvPr>
            <p:ph type="sldNum" sz="quarter" idx="12"/>
          </p:nvPr>
        </p:nvSpPr>
        <p:spPr/>
        <p:txBody>
          <a:bodyPr/>
          <a:lstStyle/>
          <a:p>
            <a:fld id="{95E7015E-02F1-42A3-8347-6C695BCA7CFF}" type="slidenum">
              <a:rPr lang="en-US" smtClean="0">
                <a:solidFill>
                  <a:srgbClr val="FFFFFF"/>
                </a:solidFill>
              </a:rPr>
              <a:pPr/>
              <a:t>35</a:t>
            </a:fld>
            <a:endParaRPr lang="en-US">
              <a:solidFill>
                <a:srgbClr val="FFFFFF"/>
              </a:solidFill>
            </a:endParaRPr>
          </a:p>
        </p:txBody>
      </p:sp>
    </p:spTree>
    <p:extLst>
      <p:ext uri="{BB962C8B-B14F-4D97-AF65-F5344CB8AC3E}">
        <p14:creationId xmlns:p14="http://schemas.microsoft.com/office/powerpoint/2010/main" val="22672735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Median Score Conservation</a:t>
            </a:r>
          </a:p>
        </p:txBody>
      </p:sp>
      <p:sp>
        <p:nvSpPr>
          <p:cNvPr id="3" name="Date Placeholder 2"/>
          <p:cNvSpPr>
            <a:spLocks noGrp="1"/>
          </p:cNvSpPr>
          <p:nvPr>
            <p:ph type="dt" sz="half" idx="10"/>
          </p:nvPr>
        </p:nvSpPr>
        <p:spPr/>
        <p:txBody>
          <a:bodyPr/>
          <a:lstStyle/>
          <a:p>
            <a:fld id="{78CF3BFB-EEC6-470A-8FD9-E469D7C18893}" type="datetime1">
              <a:rPr lang="en-US" smtClean="0">
                <a:solidFill>
                  <a:srgbClr val="FFFFFF"/>
                </a:solidFill>
              </a:rPr>
              <a:pPr/>
              <a:t>4/18/2020</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S. Ravichandran, Ph.D.</a:t>
            </a:r>
          </a:p>
        </p:txBody>
      </p:sp>
      <p:sp>
        <p:nvSpPr>
          <p:cNvPr id="5" name="Slide Number Placeholder 4"/>
          <p:cNvSpPr>
            <a:spLocks noGrp="1"/>
          </p:cNvSpPr>
          <p:nvPr>
            <p:ph type="sldNum" sz="quarter" idx="12"/>
          </p:nvPr>
        </p:nvSpPr>
        <p:spPr/>
        <p:txBody>
          <a:bodyPr/>
          <a:lstStyle/>
          <a:p>
            <a:fld id="{95E7015E-02F1-42A3-8347-6C695BCA7CFF}" type="slidenum">
              <a:rPr lang="en-US" smtClean="0">
                <a:solidFill>
                  <a:srgbClr val="FFFFFF"/>
                </a:solidFill>
              </a:rPr>
              <a:pPr/>
              <a:t>36</a:t>
            </a:fld>
            <a:endParaRPr lang="en-US">
              <a:solidFill>
                <a:srgbClr val="FFFFFF"/>
              </a:solidFill>
            </a:endParaRPr>
          </a:p>
        </p:txBody>
      </p:sp>
      <p:sp>
        <p:nvSpPr>
          <p:cNvPr id="6" name="Rectangle 5"/>
          <p:cNvSpPr/>
          <p:nvPr/>
        </p:nvSpPr>
        <p:spPr>
          <a:xfrm>
            <a:off x="228600" y="2221468"/>
            <a:ext cx="3733800" cy="2308324"/>
          </a:xfrm>
          <a:prstGeom prst="rect">
            <a:avLst/>
          </a:prstGeom>
        </p:spPr>
        <p:txBody>
          <a:bodyPr wrap="square">
            <a:spAutoFit/>
          </a:bodyPr>
          <a:lstStyle/>
          <a:p>
            <a:r>
              <a:rPr lang="en-US" b="1" dirty="0">
                <a:solidFill>
                  <a:srgbClr val="00FFFF"/>
                </a:solidFill>
                <a:latin typeface="Courier New" pitchFamily="49" charset="0"/>
                <a:cs typeface="Courier New" pitchFamily="49" charset="0"/>
              </a:rPr>
              <a:t>LIPECCAVYR IQDGEKKPIG WD</a:t>
            </a:r>
            <a:br>
              <a:rPr lang="en-US" b="1" dirty="0">
                <a:solidFill>
                  <a:srgbClr val="00FFFF"/>
                </a:solidFill>
                <a:latin typeface="Courier New" pitchFamily="49" charset="0"/>
                <a:cs typeface="Courier New" pitchFamily="49" charset="0"/>
              </a:rPr>
            </a:br>
            <a:r>
              <a:rPr lang="en-US" b="1" dirty="0">
                <a:solidFill>
                  <a:srgbClr val="00FFFF"/>
                </a:solidFill>
                <a:latin typeface="Courier New" pitchFamily="49" charset="0"/>
                <a:cs typeface="Courier New" pitchFamily="49" charset="0"/>
              </a:rPr>
              <a:t>LIPECCAVYR IQDGEKKPIG WD</a:t>
            </a:r>
          </a:p>
          <a:p>
            <a:r>
              <a:rPr lang="en-US" b="1" dirty="0">
                <a:solidFill>
                  <a:srgbClr val="00FFFF"/>
                </a:solidFill>
                <a:latin typeface="Courier New" pitchFamily="49" charset="0"/>
                <a:cs typeface="Courier New" pitchFamily="49" charset="0"/>
              </a:rPr>
              <a:t>LIPECCAVYR IQDGEKKPIG WD</a:t>
            </a:r>
          </a:p>
          <a:p>
            <a:r>
              <a:rPr lang="en-US" b="1" dirty="0">
                <a:solidFill>
                  <a:srgbClr val="00FFFF"/>
                </a:solidFill>
                <a:latin typeface="Courier New" pitchFamily="49" charset="0"/>
                <a:cs typeface="Courier New" pitchFamily="49" charset="0"/>
              </a:rPr>
              <a:t>LIPECCAVYR IQDGEKKPIG WD</a:t>
            </a:r>
          </a:p>
          <a:p>
            <a:r>
              <a:rPr lang="en-US" b="1" dirty="0">
                <a:solidFill>
                  <a:srgbClr val="00FFFF"/>
                </a:solidFill>
                <a:latin typeface="Courier New" pitchFamily="49" charset="0"/>
                <a:cs typeface="Courier New" pitchFamily="49" charset="0"/>
              </a:rPr>
              <a:t>LIPECCAVYR IQDGEKKPIG WD</a:t>
            </a:r>
          </a:p>
          <a:p>
            <a:r>
              <a:rPr lang="en-US" b="1" dirty="0">
                <a:solidFill>
                  <a:srgbClr val="00FFFF"/>
                </a:solidFill>
                <a:latin typeface="Courier New" pitchFamily="49" charset="0"/>
                <a:cs typeface="Courier New" pitchFamily="49" charset="0"/>
              </a:rPr>
              <a:t>LIPECCAVYR IQDGEKKPIG WD</a:t>
            </a:r>
          </a:p>
          <a:p>
            <a:r>
              <a:rPr lang="en-US" b="1" dirty="0">
                <a:solidFill>
                  <a:srgbClr val="00FFFF"/>
                </a:solidFill>
                <a:latin typeface="Courier New" pitchFamily="49" charset="0"/>
                <a:cs typeface="Courier New" pitchFamily="49" charset="0"/>
              </a:rPr>
              <a:t>LIPECCAVYR IQDGEKKPIG WD</a:t>
            </a:r>
          </a:p>
          <a:p>
            <a:r>
              <a:rPr lang="en-US" b="1" dirty="0">
                <a:solidFill>
                  <a:srgbClr val="00FFFF"/>
                </a:solidFill>
                <a:latin typeface="Courier New" pitchFamily="49" charset="0"/>
                <a:cs typeface="Courier New" pitchFamily="49" charset="0"/>
              </a:rPr>
              <a:t>LIPECCAVYR IQDGEKKPIG WD</a:t>
            </a:r>
          </a:p>
        </p:txBody>
      </p:sp>
      <p:sp>
        <p:nvSpPr>
          <p:cNvPr id="7" name="TextBox 6"/>
          <p:cNvSpPr txBox="1"/>
          <p:nvPr/>
        </p:nvSpPr>
        <p:spPr>
          <a:xfrm>
            <a:off x="152400" y="1688068"/>
            <a:ext cx="4267200" cy="646331"/>
          </a:xfrm>
          <a:prstGeom prst="rect">
            <a:avLst/>
          </a:prstGeom>
          <a:noFill/>
        </p:spPr>
        <p:txBody>
          <a:bodyPr wrap="square" rtlCol="0">
            <a:spAutoFit/>
          </a:bodyPr>
          <a:lstStyle/>
          <a:p>
            <a:r>
              <a:rPr lang="en-US" b="1" dirty="0">
                <a:solidFill>
                  <a:srgbClr val="FFFFFF"/>
                </a:solidFill>
              </a:rPr>
              <a:t>No Diversity; No New Information</a:t>
            </a:r>
            <a:br>
              <a:rPr lang="en-US" b="1" dirty="0">
                <a:solidFill>
                  <a:srgbClr val="FFFFFF"/>
                </a:solidFill>
              </a:rPr>
            </a:br>
            <a:r>
              <a:rPr lang="en-US" b="1" dirty="0">
                <a:solidFill>
                  <a:srgbClr val="FFFFFF"/>
                </a:solidFill>
              </a:rPr>
              <a:t>Homologues</a:t>
            </a:r>
          </a:p>
        </p:txBody>
      </p:sp>
      <p:sp>
        <p:nvSpPr>
          <p:cNvPr id="8" name="Rectangle 7"/>
          <p:cNvSpPr/>
          <p:nvPr/>
        </p:nvSpPr>
        <p:spPr>
          <a:xfrm>
            <a:off x="228600" y="4419600"/>
            <a:ext cx="3493264" cy="369332"/>
          </a:xfrm>
          <a:prstGeom prst="rect">
            <a:avLst/>
          </a:prstGeom>
        </p:spPr>
        <p:txBody>
          <a:bodyPr wrap="none">
            <a:spAutoFit/>
          </a:bodyPr>
          <a:lstStyle/>
          <a:p>
            <a:r>
              <a:rPr lang="en-US" b="1" dirty="0">
                <a:solidFill>
                  <a:srgbClr val="00FFFF"/>
                </a:solidFill>
                <a:latin typeface="Courier New" pitchFamily="49" charset="0"/>
                <a:cs typeface="Courier New" pitchFamily="49" charset="0"/>
              </a:rPr>
              <a:t>LIPECCAVYR </a:t>
            </a:r>
            <a:r>
              <a:rPr lang="en-US" b="1" dirty="0">
                <a:solidFill>
                  <a:srgbClr val="FFFF00"/>
                </a:solidFill>
                <a:latin typeface="Courier New" pitchFamily="49" charset="0"/>
                <a:cs typeface="Courier New" pitchFamily="49" charset="0"/>
              </a:rPr>
              <a:t>L</a:t>
            </a:r>
            <a:r>
              <a:rPr lang="en-US" b="1" dirty="0">
                <a:solidFill>
                  <a:srgbClr val="00FFFF"/>
                </a:solidFill>
                <a:latin typeface="Courier New" pitchFamily="49" charset="0"/>
                <a:cs typeface="Courier New" pitchFamily="49" charset="0"/>
              </a:rPr>
              <a:t>QDGEKKPIG WD</a:t>
            </a:r>
          </a:p>
        </p:txBody>
      </p:sp>
      <p:sp>
        <p:nvSpPr>
          <p:cNvPr id="9" name="TextBox 8"/>
          <p:cNvSpPr txBox="1"/>
          <p:nvPr/>
        </p:nvSpPr>
        <p:spPr>
          <a:xfrm>
            <a:off x="152400" y="4812268"/>
            <a:ext cx="4114800" cy="369332"/>
          </a:xfrm>
          <a:prstGeom prst="rect">
            <a:avLst/>
          </a:prstGeom>
          <a:noFill/>
        </p:spPr>
        <p:txBody>
          <a:bodyPr wrap="square" rtlCol="0">
            <a:spAutoFit/>
          </a:bodyPr>
          <a:lstStyle/>
          <a:p>
            <a:r>
              <a:rPr lang="en-US" b="1" dirty="0">
                <a:solidFill>
                  <a:srgbClr val="FFFF00"/>
                </a:solidFill>
              </a:rPr>
              <a:t>Any Substitution Will be Damaging!</a:t>
            </a:r>
          </a:p>
        </p:txBody>
      </p:sp>
      <p:sp>
        <p:nvSpPr>
          <p:cNvPr id="10" name="TextBox 9"/>
          <p:cNvSpPr txBox="1"/>
          <p:nvPr/>
        </p:nvSpPr>
        <p:spPr>
          <a:xfrm>
            <a:off x="0" y="6604084"/>
            <a:ext cx="1752600" cy="253916"/>
          </a:xfrm>
          <a:prstGeom prst="rect">
            <a:avLst/>
          </a:prstGeom>
          <a:noFill/>
        </p:spPr>
        <p:txBody>
          <a:bodyPr wrap="square" rtlCol="0">
            <a:spAutoFit/>
          </a:bodyPr>
          <a:lstStyle/>
          <a:p>
            <a:r>
              <a:rPr lang="en-US" sz="1050" b="1" dirty="0">
                <a:solidFill>
                  <a:srgbClr val="FFFF00"/>
                </a:solidFill>
              </a:rPr>
              <a:t>BRAF Protein sequence</a:t>
            </a:r>
          </a:p>
        </p:txBody>
      </p:sp>
      <p:sp>
        <p:nvSpPr>
          <p:cNvPr id="11" name="TextBox 10"/>
          <p:cNvSpPr txBox="1"/>
          <p:nvPr/>
        </p:nvSpPr>
        <p:spPr>
          <a:xfrm>
            <a:off x="4038600" y="1676400"/>
            <a:ext cx="5105400" cy="646331"/>
          </a:xfrm>
          <a:prstGeom prst="rect">
            <a:avLst/>
          </a:prstGeom>
          <a:noFill/>
        </p:spPr>
        <p:txBody>
          <a:bodyPr wrap="square" rtlCol="0">
            <a:spAutoFit/>
          </a:bodyPr>
          <a:lstStyle/>
          <a:p>
            <a:endParaRPr lang="en-US" b="1" dirty="0">
              <a:solidFill>
                <a:srgbClr val="FFFFFF"/>
              </a:solidFill>
            </a:endParaRPr>
          </a:p>
          <a:p>
            <a:endParaRPr lang="en-US" b="1" dirty="0">
              <a:solidFill>
                <a:srgbClr val="FFFFFF"/>
              </a:solidFill>
            </a:endParaRPr>
          </a:p>
        </p:txBody>
      </p:sp>
      <p:sp>
        <p:nvSpPr>
          <p:cNvPr id="15" name="TextBox 14"/>
          <p:cNvSpPr txBox="1"/>
          <p:nvPr/>
        </p:nvSpPr>
        <p:spPr>
          <a:xfrm>
            <a:off x="381000" y="2438400"/>
            <a:ext cx="8382000" cy="3139321"/>
          </a:xfrm>
          <a:prstGeom prst="rect">
            <a:avLst/>
          </a:prstGeom>
          <a:noFill/>
        </p:spPr>
        <p:txBody>
          <a:bodyPr wrap="square" rtlCol="0">
            <a:spAutoFit/>
          </a:bodyPr>
          <a:lstStyle/>
          <a:p>
            <a:r>
              <a:rPr lang="en-US" b="1" dirty="0">
                <a:solidFill>
                  <a:srgbClr val="00FFFF"/>
                </a:solidFill>
                <a:latin typeface="Courier New" pitchFamily="49" charset="0"/>
                <a:cs typeface="Courier New" pitchFamily="49" charset="0"/>
              </a:rPr>
              <a:t>QUERY/1-22                     LIPECCAVYR IQDGEKKPIG WD</a:t>
            </a:r>
          </a:p>
          <a:p>
            <a:r>
              <a:rPr lang="en-US" b="1" dirty="0">
                <a:solidFill>
                  <a:srgbClr val="00FFFF"/>
                </a:solidFill>
                <a:latin typeface="Courier New" pitchFamily="49" charset="0"/>
                <a:cs typeface="Courier New" pitchFamily="49" charset="0"/>
              </a:rPr>
              <a:t>UniRef90_B3DFX5/1-22           LIPECCAVYR VQDGEKKPIG WD</a:t>
            </a:r>
          </a:p>
          <a:p>
            <a:r>
              <a:rPr lang="en-US" b="1" dirty="0">
                <a:solidFill>
                  <a:srgbClr val="00FFFF"/>
                </a:solidFill>
                <a:latin typeface="Courier New" pitchFamily="49" charset="0"/>
                <a:cs typeface="Courier New" pitchFamily="49" charset="0"/>
              </a:rPr>
              <a:t>UniRef90_UPI00015B4F/1-22      LTTEMCVVYI VASNDKYPIP WD</a:t>
            </a:r>
          </a:p>
          <a:p>
            <a:r>
              <a:rPr lang="en-US" b="1" dirty="0">
                <a:solidFill>
                  <a:srgbClr val="00FFFF"/>
                </a:solidFill>
                <a:latin typeface="Courier New" pitchFamily="49" charset="0"/>
                <a:cs typeface="Courier New" pitchFamily="49" charset="0"/>
              </a:rPr>
              <a:t>UniRef90_UPI000051AA/1-22      LTTEMCVVYI LADNSRYLTS WD</a:t>
            </a:r>
          </a:p>
          <a:p>
            <a:r>
              <a:rPr lang="en-US" b="1" dirty="0">
                <a:solidFill>
                  <a:srgbClr val="00FFFF"/>
                </a:solidFill>
                <a:latin typeface="Courier New" pitchFamily="49" charset="0"/>
                <a:cs typeface="Courier New" pitchFamily="49" charset="0"/>
              </a:rPr>
              <a:t>UniRef90_E0VW01/1-21           LTPIMCDVYS VTFKNKK.IS WD</a:t>
            </a:r>
          </a:p>
          <a:p>
            <a:r>
              <a:rPr lang="en-US" b="1" dirty="0">
                <a:solidFill>
                  <a:srgbClr val="00FFFF"/>
                </a:solidFill>
                <a:latin typeface="Courier New" pitchFamily="49" charset="0"/>
                <a:cs typeface="Courier New" pitchFamily="49" charset="0"/>
              </a:rPr>
              <a:t>UniRef90_Q4R345/1-22           LIPECCAVYR IQDGEKKPIG WD</a:t>
            </a:r>
          </a:p>
          <a:p>
            <a:r>
              <a:rPr lang="en-US" b="1" dirty="0">
                <a:solidFill>
                  <a:srgbClr val="00FFFF"/>
                </a:solidFill>
                <a:latin typeface="Courier New" pitchFamily="49" charset="0"/>
                <a:cs typeface="Courier New" pitchFamily="49" charset="0"/>
              </a:rPr>
              <a:t>UniRef90_UPI00017588/1-20      LICEMCCVYL GDTNT..VVN WD</a:t>
            </a:r>
          </a:p>
          <a:p>
            <a:r>
              <a:rPr lang="en-US" b="1" dirty="0">
                <a:solidFill>
                  <a:srgbClr val="00FFFF"/>
                </a:solidFill>
                <a:latin typeface="Courier New" pitchFamily="49" charset="0"/>
                <a:cs typeface="Courier New" pitchFamily="49" charset="0"/>
              </a:rPr>
              <a:t>UniRef90_P11346-2/1-21         LTPDMCEVST THSG.RHIIP WH</a:t>
            </a:r>
          </a:p>
          <a:p>
            <a:r>
              <a:rPr lang="en-US" b="1" dirty="0">
                <a:solidFill>
                  <a:srgbClr val="00FFFF"/>
                </a:solidFill>
                <a:latin typeface="Courier New" pitchFamily="49" charset="0"/>
                <a:cs typeface="Courier New" pitchFamily="49" charset="0"/>
              </a:rPr>
              <a:t>UniRef90_UPI00016E32/1-22      LQPQCCAVFR LHPGKKLRMD WN</a:t>
            </a:r>
          </a:p>
          <a:p>
            <a:r>
              <a:rPr lang="en-US" b="1" dirty="0">
                <a:solidFill>
                  <a:srgbClr val="00FFFF"/>
                </a:solidFill>
                <a:latin typeface="Courier New" pitchFamily="49" charset="0"/>
                <a:cs typeface="Courier New" pitchFamily="49" charset="0"/>
              </a:rPr>
              <a:t>UniRef90_Q7Q2L5/1-20           LTCEFCEV.. TAGNSNYPIP WE</a:t>
            </a:r>
          </a:p>
          <a:p>
            <a:r>
              <a:rPr lang="en-US" b="1" dirty="0">
                <a:solidFill>
                  <a:srgbClr val="00FFFF"/>
                </a:solidFill>
                <a:latin typeface="Courier New" pitchFamily="49" charset="0"/>
                <a:cs typeface="Courier New" pitchFamily="49" charset="0"/>
              </a:rPr>
              <a:t>UniRef90_UPI0000E4A4/1-20      LTPEMCIVYR V..NPRMALS WD</a:t>
            </a:r>
          </a:p>
        </p:txBody>
      </p:sp>
      <p:sp>
        <p:nvSpPr>
          <p:cNvPr id="16" name="Rectangle 15"/>
          <p:cNvSpPr/>
          <p:nvPr/>
        </p:nvSpPr>
        <p:spPr bwMode="auto">
          <a:xfrm>
            <a:off x="7429500" y="2428875"/>
            <a:ext cx="152400" cy="3124200"/>
          </a:xfrm>
          <a:prstGeom prst="rect">
            <a:avLst/>
          </a:prstGeom>
          <a:no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17" name="Rectangle 16"/>
          <p:cNvSpPr/>
          <p:nvPr/>
        </p:nvSpPr>
        <p:spPr bwMode="auto">
          <a:xfrm>
            <a:off x="6477000" y="2428875"/>
            <a:ext cx="152400" cy="3124200"/>
          </a:xfrm>
          <a:prstGeom prst="rect">
            <a:avLst/>
          </a:prstGeom>
          <a:no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18" name="Rectangle 17"/>
          <p:cNvSpPr/>
          <p:nvPr/>
        </p:nvSpPr>
        <p:spPr bwMode="auto">
          <a:xfrm>
            <a:off x="7705725" y="2419350"/>
            <a:ext cx="152400" cy="3124200"/>
          </a:xfrm>
          <a:prstGeom prst="rect">
            <a:avLst/>
          </a:prstGeom>
          <a:no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19" name="TextBox 18"/>
          <p:cNvSpPr txBox="1"/>
          <p:nvPr/>
        </p:nvSpPr>
        <p:spPr>
          <a:xfrm>
            <a:off x="2514601" y="5772150"/>
            <a:ext cx="4838700" cy="461665"/>
          </a:xfrm>
          <a:prstGeom prst="rect">
            <a:avLst/>
          </a:prstGeom>
          <a:noFill/>
        </p:spPr>
        <p:txBody>
          <a:bodyPr wrap="square" rtlCol="0">
            <a:spAutoFit/>
          </a:bodyPr>
          <a:lstStyle/>
          <a:p>
            <a:r>
              <a:rPr lang="en-US" sz="2400" b="1" dirty="0">
                <a:solidFill>
                  <a:srgbClr val="FFFF00"/>
                </a:solidFill>
              </a:rPr>
              <a:t>How do we measure diversity?</a:t>
            </a:r>
          </a:p>
        </p:txBody>
      </p:sp>
      <p:sp>
        <p:nvSpPr>
          <p:cNvPr id="20" name="TextBox 19"/>
          <p:cNvSpPr txBox="1"/>
          <p:nvPr/>
        </p:nvSpPr>
        <p:spPr>
          <a:xfrm>
            <a:off x="0" y="5753100"/>
            <a:ext cx="1752600" cy="369332"/>
          </a:xfrm>
          <a:prstGeom prst="rect">
            <a:avLst/>
          </a:prstGeom>
          <a:noFill/>
        </p:spPr>
        <p:txBody>
          <a:bodyPr wrap="square" rtlCol="0">
            <a:spAutoFit/>
          </a:bodyPr>
          <a:lstStyle/>
          <a:p>
            <a:r>
              <a:rPr lang="en-US" b="1" dirty="0">
                <a:solidFill>
                  <a:srgbClr val="FFFF00"/>
                </a:solidFill>
              </a:rPr>
              <a:t>BRAF Protein</a:t>
            </a:r>
          </a:p>
        </p:txBody>
      </p:sp>
    </p:spTree>
    <p:extLst>
      <p:ext uri="{BB962C8B-B14F-4D97-AF65-F5344CB8AC3E}">
        <p14:creationId xmlns:p14="http://schemas.microsoft.com/office/powerpoint/2010/main" val="2824654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par>
                                <p:cTn id="21" presetID="3" presetClass="entr" presetSubtype="1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grpId="0" nodeType="clickEffect">
                                  <p:stCondLst>
                                    <p:cond delay="0"/>
                                  </p:stCondLst>
                                  <p:childTnLst>
                                    <p:animEffect transition="out" filter="blinds(horizontal)">
                                      <p:cBhvr>
                                        <p:cTn id="27" dur="500"/>
                                        <p:tgtEl>
                                          <p:spTgt spid="6"/>
                                        </p:tgtEl>
                                      </p:cBhvr>
                                    </p:animEffect>
                                    <p:set>
                                      <p:cBhvr>
                                        <p:cTn id="28" dur="1" fill="hold">
                                          <p:stCondLst>
                                            <p:cond delay="499"/>
                                          </p:stCondLst>
                                        </p:cTn>
                                        <p:tgtEl>
                                          <p:spTgt spid="6"/>
                                        </p:tgtEl>
                                        <p:attrNameLst>
                                          <p:attrName>style.visibility</p:attrName>
                                        </p:attrNameLst>
                                      </p:cBhvr>
                                      <p:to>
                                        <p:strVal val="hidden"/>
                                      </p:to>
                                    </p:set>
                                  </p:childTnLst>
                                </p:cTn>
                              </p:par>
                              <p:par>
                                <p:cTn id="29" presetID="3" presetClass="exit" presetSubtype="10" fill="hold" grpId="1" nodeType="withEffect">
                                  <p:stCondLst>
                                    <p:cond delay="0"/>
                                  </p:stCondLst>
                                  <p:childTnLst>
                                    <p:animEffect transition="out" filter="blinds(horizontal)">
                                      <p:cBhvr>
                                        <p:cTn id="30" dur="500"/>
                                        <p:tgtEl>
                                          <p:spTgt spid="9"/>
                                        </p:tgtEl>
                                      </p:cBhvr>
                                    </p:animEffect>
                                    <p:set>
                                      <p:cBhvr>
                                        <p:cTn id="31" dur="1" fill="hold">
                                          <p:stCondLst>
                                            <p:cond delay="499"/>
                                          </p:stCondLst>
                                        </p:cTn>
                                        <p:tgtEl>
                                          <p:spTgt spid="9"/>
                                        </p:tgtEl>
                                        <p:attrNameLst>
                                          <p:attrName>style.visibility</p:attrName>
                                        </p:attrNameLst>
                                      </p:cBhvr>
                                      <p:to>
                                        <p:strVal val="hidden"/>
                                      </p:to>
                                    </p:set>
                                  </p:childTnLst>
                                </p:cTn>
                              </p:par>
                              <p:par>
                                <p:cTn id="32" presetID="3" presetClass="exit" presetSubtype="10" fill="hold" grpId="1" nodeType="withEffect">
                                  <p:stCondLst>
                                    <p:cond delay="0"/>
                                  </p:stCondLst>
                                  <p:childTnLst>
                                    <p:animEffect transition="out" filter="blinds(horizontal)">
                                      <p:cBhvr>
                                        <p:cTn id="33" dur="500"/>
                                        <p:tgtEl>
                                          <p:spTgt spid="8"/>
                                        </p:tgtEl>
                                      </p:cBhvr>
                                    </p:animEffect>
                                    <p:set>
                                      <p:cBhvr>
                                        <p:cTn id="34" dur="1" fill="hold">
                                          <p:stCondLst>
                                            <p:cond delay="499"/>
                                          </p:stCondLst>
                                        </p:cTn>
                                        <p:tgtEl>
                                          <p:spTgt spid="8"/>
                                        </p:tgtEl>
                                        <p:attrNameLst>
                                          <p:attrName>style.visibility</p:attrName>
                                        </p:attrNameLst>
                                      </p:cBhvr>
                                      <p:to>
                                        <p:strVal val="hidden"/>
                                      </p:to>
                                    </p:set>
                                  </p:childTnLst>
                                </p:cTn>
                              </p:par>
                              <p:par>
                                <p:cTn id="35" presetID="34"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 from="(-#ppt_w/2)" to="(#ppt_x)" calcmode="lin" valueType="num">
                                      <p:cBhvr>
                                        <p:cTn id="37" dur="600" fill="hold">
                                          <p:stCondLst>
                                            <p:cond delay="0"/>
                                          </p:stCondLst>
                                        </p:cTn>
                                        <p:tgtEl>
                                          <p:spTgt spid="15"/>
                                        </p:tgtEl>
                                        <p:attrNameLst>
                                          <p:attrName>ppt_x</p:attrName>
                                        </p:attrNameLst>
                                      </p:cBhvr>
                                    </p:anim>
                                    <p:anim from="0" to="-1.0" calcmode="lin" valueType="num">
                                      <p:cBhvr>
                                        <p:cTn id="38" dur="200" decel="50000" autoRev="1" fill="hold">
                                          <p:stCondLst>
                                            <p:cond delay="600"/>
                                          </p:stCondLst>
                                        </p:cTn>
                                        <p:tgtEl>
                                          <p:spTgt spid="15"/>
                                        </p:tgtEl>
                                        <p:attrNameLst>
                                          <p:attrName>xshear</p:attrName>
                                        </p:attrNameLst>
                                      </p:cBhvr>
                                    </p:anim>
                                    <p:animScale>
                                      <p:cBhvr>
                                        <p:cTn id="39" dur="200" decel="100000" autoRev="1" fill="hold">
                                          <p:stCondLst>
                                            <p:cond delay="600"/>
                                          </p:stCondLst>
                                        </p:cTn>
                                        <p:tgtEl>
                                          <p:spTgt spid="15"/>
                                        </p:tgtEl>
                                      </p:cBhvr>
                                      <p:from x="100000" y="100000"/>
                                      <p:to x="80000" y="100000"/>
                                    </p:animScale>
                                    <p:anim by="(#ppt_h/3+#ppt_w*0.1)" calcmode="lin" valueType="num">
                                      <p:cBhvr additive="sum">
                                        <p:cTn id="40" dur="200" decel="100000" autoRev="1" fill="hold">
                                          <p:stCondLst>
                                            <p:cond delay="600"/>
                                          </p:stCondLst>
                                        </p:cTn>
                                        <p:tgtEl>
                                          <p:spTgt spid="15"/>
                                        </p:tgtEl>
                                        <p:attrNameLst>
                                          <p:attrName>ppt_x</p:attrName>
                                        </p:attrNameLst>
                                      </p:cBhvr>
                                    </p:anim>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blinds(horizontal)">
                                      <p:cBhvr>
                                        <p:cTn id="45" dur="500"/>
                                        <p:tgtEl>
                                          <p:spTgt spid="17"/>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blinds(horizontal)">
                                      <p:cBhvr>
                                        <p:cTn id="48" dur="500"/>
                                        <p:tgtEl>
                                          <p:spTgt spid="16"/>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blinds(horizontal)">
                                      <p:cBhvr>
                                        <p:cTn id="5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8" grpId="1"/>
      <p:bldP spid="9" grpId="0"/>
      <p:bldP spid="9" grpId="1"/>
      <p:bldP spid="15" grpId="0"/>
      <p:bldP spid="16" grpId="0" animBg="1"/>
      <p:bldP spid="17" grpId="0" animBg="1"/>
      <p:bldP spid="1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Median Score Conservation</a:t>
            </a:r>
          </a:p>
        </p:txBody>
      </p:sp>
      <p:sp>
        <p:nvSpPr>
          <p:cNvPr id="12" name="Content Placeholder 11"/>
          <p:cNvSpPr>
            <a:spLocks noGrp="1"/>
          </p:cNvSpPr>
          <p:nvPr>
            <p:ph idx="1"/>
          </p:nvPr>
        </p:nvSpPr>
        <p:spPr>
          <a:xfrm>
            <a:off x="457200" y="1600200"/>
            <a:ext cx="8229600" cy="4525963"/>
          </a:xfrm>
        </p:spPr>
        <p:txBody>
          <a:bodyPr/>
          <a:lstStyle/>
          <a:p>
            <a:r>
              <a:rPr lang="en-US" sz="2400" b="1" dirty="0">
                <a:solidFill>
                  <a:schemeClr val="bg1"/>
                </a:solidFill>
              </a:rPr>
              <a:t> What we need is diversity</a:t>
            </a:r>
          </a:p>
          <a:p>
            <a:pPr lvl="1"/>
            <a:r>
              <a:rPr lang="en-US" sz="2000" b="1" dirty="0">
                <a:solidFill>
                  <a:schemeClr val="bg1"/>
                </a:solidFill>
              </a:rPr>
              <a:t>How to measure Diversity? </a:t>
            </a:r>
            <a:br>
              <a:rPr lang="en-US" sz="2000" b="1" dirty="0">
                <a:solidFill>
                  <a:schemeClr val="bg1"/>
                </a:solidFill>
              </a:rPr>
            </a:br>
            <a:endParaRPr lang="en-US" sz="2000" b="1" dirty="0">
              <a:solidFill>
                <a:schemeClr val="bg1"/>
              </a:solidFill>
            </a:endParaRPr>
          </a:p>
          <a:p>
            <a:r>
              <a:rPr lang="en-US" sz="2400" b="1" dirty="0">
                <a:solidFill>
                  <a:schemeClr val="bg1"/>
                </a:solidFill>
              </a:rPr>
              <a:t>0 – 4.32 </a:t>
            </a:r>
          </a:p>
          <a:p>
            <a:pPr lvl="1"/>
            <a:r>
              <a:rPr lang="en-US" sz="2000" b="1" dirty="0">
                <a:solidFill>
                  <a:schemeClr val="bg1"/>
                </a:solidFill>
              </a:rPr>
              <a:t>Why 4.32?</a:t>
            </a:r>
          </a:p>
          <a:p>
            <a:pPr lvl="1"/>
            <a:r>
              <a:rPr lang="en-US" sz="2000" b="1" dirty="0">
                <a:solidFill>
                  <a:schemeClr val="bg1"/>
                </a:solidFill>
              </a:rPr>
              <a:t>Median Conservation</a:t>
            </a:r>
          </a:p>
          <a:p>
            <a:pPr lvl="2"/>
            <a:r>
              <a:rPr lang="en-US" sz="1600" b="1" dirty="0">
                <a:solidFill>
                  <a:schemeClr val="bg1"/>
                </a:solidFill>
              </a:rPr>
              <a:t>Confidence in prediction</a:t>
            </a:r>
          </a:p>
          <a:p>
            <a:pPr lvl="1"/>
            <a:endParaRPr lang="en-US" sz="2000" b="1" dirty="0">
              <a:solidFill>
                <a:schemeClr val="bg1"/>
              </a:solidFill>
            </a:endParaRPr>
          </a:p>
          <a:p>
            <a:endParaRPr lang="en-US" sz="2400" b="1" dirty="0">
              <a:solidFill>
                <a:schemeClr val="bg1"/>
              </a:solidFill>
            </a:endParaRPr>
          </a:p>
          <a:p>
            <a:r>
              <a:rPr lang="en-US" sz="2400" b="1" dirty="0">
                <a:solidFill>
                  <a:schemeClr val="bg1"/>
                </a:solidFill>
              </a:rPr>
              <a:t>SIFT Default </a:t>
            </a:r>
          </a:p>
          <a:p>
            <a:pPr lvl="1"/>
            <a:r>
              <a:rPr lang="en-US" sz="2000" b="1" dirty="0">
                <a:solidFill>
                  <a:schemeClr val="bg1"/>
                </a:solidFill>
              </a:rPr>
              <a:t>2.75 &lt; Median Sequence Conservation &lt; 3.25</a:t>
            </a:r>
          </a:p>
          <a:p>
            <a:endParaRPr lang="en-US" dirty="0"/>
          </a:p>
        </p:txBody>
      </p:sp>
      <p:sp>
        <p:nvSpPr>
          <p:cNvPr id="3" name="Date Placeholder 2"/>
          <p:cNvSpPr>
            <a:spLocks noGrp="1"/>
          </p:cNvSpPr>
          <p:nvPr>
            <p:ph type="dt" sz="half" idx="10"/>
          </p:nvPr>
        </p:nvSpPr>
        <p:spPr/>
        <p:txBody>
          <a:bodyPr/>
          <a:lstStyle/>
          <a:p>
            <a:fld id="{113BAB15-5DEF-46DA-83F5-133A4C9F81D8}" type="datetime1">
              <a:rPr lang="en-US" smtClean="0">
                <a:solidFill>
                  <a:srgbClr val="FFFFFF"/>
                </a:solidFill>
              </a:rPr>
              <a:pPr/>
              <a:t>4/18/2020</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S. Ravichandran, Ph.D.</a:t>
            </a:r>
          </a:p>
        </p:txBody>
      </p:sp>
      <p:sp>
        <p:nvSpPr>
          <p:cNvPr id="5" name="Slide Number Placeholder 4"/>
          <p:cNvSpPr>
            <a:spLocks noGrp="1"/>
          </p:cNvSpPr>
          <p:nvPr>
            <p:ph type="sldNum" sz="quarter" idx="12"/>
          </p:nvPr>
        </p:nvSpPr>
        <p:spPr/>
        <p:txBody>
          <a:bodyPr/>
          <a:lstStyle/>
          <a:p>
            <a:fld id="{95E7015E-02F1-42A3-8347-6C695BCA7CFF}" type="slidenum">
              <a:rPr lang="en-US" smtClean="0">
                <a:solidFill>
                  <a:srgbClr val="FFFFFF"/>
                </a:solidFill>
              </a:rPr>
              <a:pPr/>
              <a:t>37</a:t>
            </a:fld>
            <a:endParaRPr lang="en-US">
              <a:solidFill>
                <a:srgbClr val="FFFFFF"/>
              </a:solidFill>
            </a:endParaRPr>
          </a:p>
        </p:txBody>
      </p:sp>
      <p:sp>
        <p:nvSpPr>
          <p:cNvPr id="11" name="TextBox 10"/>
          <p:cNvSpPr txBox="1"/>
          <p:nvPr/>
        </p:nvSpPr>
        <p:spPr>
          <a:xfrm>
            <a:off x="4038600" y="1676400"/>
            <a:ext cx="5105400" cy="646331"/>
          </a:xfrm>
          <a:prstGeom prst="rect">
            <a:avLst/>
          </a:prstGeom>
          <a:noFill/>
        </p:spPr>
        <p:txBody>
          <a:bodyPr wrap="square" rtlCol="0">
            <a:spAutoFit/>
          </a:bodyPr>
          <a:lstStyle/>
          <a:p>
            <a:endParaRPr lang="en-US" b="1" dirty="0">
              <a:solidFill>
                <a:srgbClr val="FFFFFF"/>
              </a:solidFill>
            </a:endParaRPr>
          </a:p>
          <a:p>
            <a:endParaRPr lang="en-US" b="1" dirty="0">
              <a:solidFill>
                <a:srgbClr val="FFFFFF"/>
              </a:solidFill>
            </a:endParaRPr>
          </a:p>
        </p:txBody>
      </p:sp>
      <p:sp>
        <p:nvSpPr>
          <p:cNvPr id="13" name="Rectangle 12"/>
          <p:cNvSpPr/>
          <p:nvPr/>
        </p:nvSpPr>
        <p:spPr bwMode="auto">
          <a:xfrm>
            <a:off x="4086225" y="2990850"/>
            <a:ext cx="4800600" cy="4572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solidFill>
                  <a:srgbClr val="000000"/>
                </a:solidFill>
              </a:rPr>
              <a:t>Diverse                                             </a:t>
            </a:r>
            <a:r>
              <a:rPr lang="en-US" dirty="0">
                <a:solidFill>
                  <a:srgbClr val="FF0000"/>
                </a:solidFill>
              </a:rPr>
              <a:t>Identical</a:t>
            </a:r>
          </a:p>
        </p:txBody>
      </p:sp>
      <p:sp>
        <p:nvSpPr>
          <p:cNvPr id="14" name="TextBox 13"/>
          <p:cNvSpPr txBox="1"/>
          <p:nvPr/>
        </p:nvSpPr>
        <p:spPr>
          <a:xfrm>
            <a:off x="3886200" y="2667000"/>
            <a:ext cx="314325" cy="369332"/>
          </a:xfrm>
          <a:prstGeom prst="rect">
            <a:avLst/>
          </a:prstGeom>
          <a:noFill/>
        </p:spPr>
        <p:txBody>
          <a:bodyPr wrap="square" rtlCol="0">
            <a:spAutoFit/>
          </a:bodyPr>
          <a:lstStyle/>
          <a:p>
            <a:r>
              <a:rPr lang="en-US" dirty="0">
                <a:solidFill>
                  <a:srgbClr val="FFFF00"/>
                </a:solidFill>
              </a:rPr>
              <a:t>0</a:t>
            </a:r>
          </a:p>
        </p:txBody>
      </p:sp>
      <p:sp>
        <p:nvSpPr>
          <p:cNvPr id="15" name="Rectangle 14"/>
          <p:cNvSpPr/>
          <p:nvPr/>
        </p:nvSpPr>
        <p:spPr>
          <a:xfrm>
            <a:off x="8292222" y="2577584"/>
            <a:ext cx="633507" cy="369332"/>
          </a:xfrm>
          <a:prstGeom prst="rect">
            <a:avLst/>
          </a:prstGeom>
        </p:spPr>
        <p:txBody>
          <a:bodyPr wrap="none">
            <a:spAutoFit/>
          </a:bodyPr>
          <a:lstStyle/>
          <a:p>
            <a:r>
              <a:rPr lang="en-US" dirty="0">
                <a:solidFill>
                  <a:srgbClr val="FFFF00"/>
                </a:solidFill>
              </a:rPr>
              <a:t>4.32</a:t>
            </a:r>
          </a:p>
        </p:txBody>
      </p:sp>
      <p:grpSp>
        <p:nvGrpSpPr>
          <p:cNvPr id="16" name="Group 15"/>
          <p:cNvGrpSpPr/>
          <p:nvPr/>
        </p:nvGrpSpPr>
        <p:grpSpPr>
          <a:xfrm>
            <a:off x="3000375" y="1680848"/>
            <a:ext cx="5000625" cy="3633820"/>
            <a:chOff x="2276475" y="861698"/>
            <a:chExt cx="5000625" cy="3633820"/>
          </a:xfrm>
        </p:grpSpPr>
        <p:pic>
          <p:nvPicPr>
            <p:cNvPr id="17" name="Picture 2"/>
            <p:cNvPicPr>
              <a:picLocks noChangeAspect="1" noChangeArrowheads="1"/>
            </p:cNvPicPr>
            <p:nvPr/>
          </p:nvPicPr>
          <p:blipFill>
            <a:blip r:embed="rId2" cstate="print"/>
            <a:srcRect l="27443" t="17538" r="24948" b="18462"/>
            <a:stretch>
              <a:fillRect/>
            </a:stretch>
          </p:blipFill>
          <p:spPr bwMode="auto">
            <a:xfrm>
              <a:off x="2276475" y="861698"/>
              <a:ext cx="5000625" cy="3633820"/>
            </a:xfrm>
            <a:prstGeom prst="rect">
              <a:avLst/>
            </a:prstGeom>
            <a:noFill/>
            <a:ln w="9525">
              <a:noFill/>
              <a:miter lim="800000"/>
              <a:headEnd/>
              <a:tailEnd/>
            </a:ln>
          </p:spPr>
        </p:pic>
        <p:sp>
          <p:nvSpPr>
            <p:cNvPr id="18" name="Rectangle 17"/>
            <p:cNvSpPr/>
            <p:nvPr/>
          </p:nvSpPr>
          <p:spPr>
            <a:xfrm>
              <a:off x="2962275" y="942975"/>
              <a:ext cx="3466526" cy="276999"/>
            </a:xfrm>
            <a:prstGeom prst="rect">
              <a:avLst/>
            </a:prstGeom>
          </p:spPr>
          <p:txBody>
            <a:bodyPr wrap="none">
              <a:spAutoFit/>
            </a:bodyPr>
            <a:lstStyle/>
            <a:p>
              <a:r>
                <a:rPr lang="en-US" sz="1200" b="1" dirty="0">
                  <a:solidFill>
                    <a:srgbClr val="FF0000"/>
                  </a:solidFill>
                </a:rPr>
                <a:t>Nucleic Acids Research, 2003, Vol. 31, No. 13</a:t>
              </a:r>
            </a:p>
          </p:txBody>
        </p:sp>
      </p:grpSp>
      <p:cxnSp>
        <p:nvCxnSpPr>
          <p:cNvPr id="7" name="Straight Connector 6"/>
          <p:cNvCxnSpPr/>
          <p:nvPr/>
        </p:nvCxnSpPr>
        <p:spPr bwMode="auto">
          <a:xfrm flipV="1">
            <a:off x="6417427" y="1676400"/>
            <a:ext cx="0" cy="3161607"/>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128597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0038BF-6011-42C5-B52C-47A1F96EA931}" type="datetime1">
              <a:rPr lang="en-US" smtClean="0">
                <a:solidFill>
                  <a:srgbClr val="FFFFFF"/>
                </a:solidFill>
              </a:rPr>
              <a:t>4/18/2020</a:t>
            </a:fld>
            <a:endParaRPr lang="en-US">
              <a:solidFill>
                <a:srgbClr val="FFFFFF"/>
              </a:solidFill>
            </a:endParaRPr>
          </a:p>
        </p:txBody>
      </p:sp>
      <p:sp>
        <p:nvSpPr>
          <p:cNvPr id="3" name="Footer Placeholder 2"/>
          <p:cNvSpPr>
            <a:spLocks noGrp="1"/>
          </p:cNvSpPr>
          <p:nvPr>
            <p:ph type="ftr" sz="quarter" idx="11"/>
          </p:nvPr>
        </p:nvSpPr>
        <p:spPr/>
        <p:txBody>
          <a:bodyPr/>
          <a:lstStyle/>
          <a:p>
            <a:r>
              <a:rPr lang="en-US">
                <a:solidFill>
                  <a:srgbClr val="FFFFFF"/>
                </a:solidFill>
              </a:rPr>
              <a:t>S. Ravichandran, Ph.D.</a:t>
            </a:r>
          </a:p>
        </p:txBody>
      </p:sp>
      <p:sp>
        <p:nvSpPr>
          <p:cNvPr id="4" name="Slide Number Placeholder 3"/>
          <p:cNvSpPr>
            <a:spLocks noGrp="1"/>
          </p:cNvSpPr>
          <p:nvPr>
            <p:ph type="sldNum" sz="quarter" idx="12"/>
          </p:nvPr>
        </p:nvSpPr>
        <p:spPr/>
        <p:txBody>
          <a:bodyPr/>
          <a:lstStyle/>
          <a:p>
            <a:fld id="{70BA8DDC-291D-49DE-9217-3817C245B79C}" type="slidenum">
              <a:rPr lang="en-US" smtClean="0">
                <a:solidFill>
                  <a:srgbClr val="FFFFFF"/>
                </a:solidFill>
              </a:rPr>
              <a:pPr/>
              <a:t>38</a:t>
            </a:fld>
            <a:endParaRPr lang="en-US">
              <a:solidFill>
                <a:srgbClr val="FFFFFF"/>
              </a:solidFill>
            </a:endParaRPr>
          </a:p>
        </p:txBody>
      </p:sp>
      <p:sp>
        <p:nvSpPr>
          <p:cNvPr id="5" name="Rectangle 4"/>
          <p:cNvSpPr/>
          <p:nvPr/>
        </p:nvSpPr>
        <p:spPr>
          <a:xfrm>
            <a:off x="-242046" y="1396908"/>
            <a:ext cx="8928846" cy="2893100"/>
          </a:xfrm>
          <a:prstGeom prst="rect">
            <a:avLst/>
          </a:prstGeom>
        </p:spPr>
        <p:txBody>
          <a:bodyPr wrap="square">
            <a:spAutoFit/>
          </a:bodyPr>
          <a:lstStyle/>
          <a:p>
            <a:r>
              <a:rPr lang="en-US" sz="1400" dirty="0">
                <a:solidFill>
                  <a:schemeClr val="bg1"/>
                </a:solidFill>
                <a:latin typeface="Courier New" panose="02070309020205020404" pitchFamily="49" charset="0"/>
                <a:cs typeface="Courier New" panose="02070309020205020404" pitchFamily="49" charset="0"/>
              </a:rPr>
              <a:t>               QUERY  EQWFTEDPGP DEAPRMPEAA PPVAPAPAAP TPAAPAPAPS WPLSSSVPSQ</a:t>
            </a:r>
          </a:p>
          <a:p>
            <a:r>
              <a:rPr lang="en-US" sz="1400" dirty="0">
                <a:solidFill>
                  <a:schemeClr val="bg1"/>
                </a:solidFill>
                <a:latin typeface="Courier New" panose="02070309020205020404" pitchFamily="49" charset="0"/>
                <a:cs typeface="Courier New" panose="02070309020205020404" pitchFamily="49" charset="0"/>
              </a:rPr>
              <a:t>              P04637  EQWFTEDPGP DEAPRMPEAA PPVAPAPAAP TPAAPAPAPS WPLSSSVPSQ</a:t>
            </a:r>
          </a:p>
          <a:p>
            <a:r>
              <a:rPr lang="en-US" sz="1400" dirty="0">
                <a:solidFill>
                  <a:schemeClr val="bg1"/>
                </a:solidFill>
                <a:latin typeface="Courier New" panose="02070309020205020404" pitchFamily="49" charset="0"/>
                <a:cs typeface="Courier New" panose="02070309020205020404" pitchFamily="49" charset="0"/>
              </a:rPr>
              <a:t>              P13481  AQWLTEDPGP DEAPRMSEAA PHMAPTPAAP TPAAPAPAPS WPLSSSVPSQ</a:t>
            </a:r>
          </a:p>
          <a:p>
            <a:r>
              <a:rPr lang="en-US" sz="1400" dirty="0">
                <a:solidFill>
                  <a:schemeClr val="bg1"/>
                </a:solidFill>
                <a:latin typeface="Courier New" panose="02070309020205020404" pitchFamily="49" charset="0"/>
                <a:cs typeface="Courier New" panose="02070309020205020404" pitchFamily="49" charset="0"/>
              </a:rPr>
              <a:t>              P56424  AQWLTEDPGP DEAPRMSEAA PPMAPTPAAP TPAAPAPAPS WPLSSSVPSQ</a:t>
            </a:r>
          </a:p>
          <a:p>
            <a:r>
              <a:rPr lang="en-US" sz="1400" dirty="0">
                <a:solidFill>
                  <a:schemeClr val="bg1"/>
                </a:solidFill>
                <a:latin typeface="Courier New" panose="02070309020205020404" pitchFamily="49" charset="0"/>
                <a:cs typeface="Courier New" panose="02070309020205020404" pitchFamily="49" charset="0"/>
              </a:rPr>
              <a:t>              P61260  AQWLTEDPGP DEAPRMSEAA PPMAPTPAAP TPAAPAPAPS WPLSSSVPSQ</a:t>
            </a:r>
          </a:p>
          <a:p>
            <a:r>
              <a:rPr lang="en-US" sz="1400" dirty="0">
                <a:solidFill>
                  <a:schemeClr val="bg1"/>
                </a:solidFill>
                <a:latin typeface="Courier New" panose="02070309020205020404" pitchFamily="49" charset="0"/>
                <a:cs typeface="Courier New" panose="02070309020205020404" pitchFamily="49" charset="0"/>
              </a:rPr>
              <a:t>              P56423  AQWLTEDPGP DEAPRMSEAA PPMAPTPAAP TPAAPAPAPS WPLSSSVPSQ</a:t>
            </a:r>
          </a:p>
          <a:p>
            <a:r>
              <a:rPr lang="en-US" sz="1400" dirty="0">
                <a:solidFill>
                  <a:schemeClr val="bg1"/>
                </a:solidFill>
                <a:latin typeface="Courier New" panose="02070309020205020404" pitchFamily="49" charset="0"/>
                <a:cs typeface="Courier New" panose="02070309020205020404" pitchFamily="49" charset="0"/>
              </a:rPr>
              <a:t>              Q9TTA1  EQWFTEDPGP DEAPRMPEAA PPVAPAPAAP TPAAPAPAPS WPLSSSVPSQ</a:t>
            </a:r>
          </a:p>
          <a:p>
            <a:r>
              <a:rPr lang="en-US" sz="1400" dirty="0">
                <a:solidFill>
                  <a:schemeClr val="bg1"/>
                </a:solidFill>
                <a:latin typeface="Courier New" panose="02070309020205020404" pitchFamily="49" charset="0"/>
                <a:cs typeface="Courier New" panose="02070309020205020404" pitchFamily="49" charset="0"/>
              </a:rPr>
              <a:t>              O36006  ENWF--DKGP DEALQMSAAP APKAPTPAAS TLAAPSPATS WPLSSSVPSQ</a:t>
            </a:r>
          </a:p>
          <a:p>
            <a:r>
              <a:rPr lang="en-US" sz="1400" dirty="0">
                <a:solidFill>
                  <a:schemeClr val="bg1"/>
                </a:solidFill>
                <a:latin typeface="Courier New" panose="02070309020205020404" pitchFamily="49" charset="0"/>
                <a:cs typeface="Courier New" panose="02070309020205020404" pitchFamily="49" charset="0"/>
              </a:rPr>
              <a:t>              Q95330  ANWLNEDP-- EEGLRVPAAP APEAPAPAAP ALAAPAPATS WPLSSSVPSQ</a:t>
            </a:r>
          </a:p>
          <a:p>
            <a:r>
              <a:rPr lang="en-US" sz="1400" dirty="0">
                <a:solidFill>
                  <a:schemeClr val="bg1"/>
                </a:solidFill>
                <a:latin typeface="Courier New" panose="02070309020205020404" pitchFamily="49" charset="0"/>
                <a:cs typeface="Courier New" panose="02070309020205020404" pitchFamily="49" charset="0"/>
              </a:rPr>
              <a:t>              Q8SPZ3  ANWL--DERP DEA-----PQ MPEPPAPAAP TPAAPAPATS WPLSSFVPSQ</a:t>
            </a:r>
          </a:p>
          <a:p>
            <a:r>
              <a:rPr lang="en-US" sz="1400" dirty="0">
                <a:solidFill>
                  <a:schemeClr val="bg1"/>
                </a:solidFill>
                <a:latin typeface="Courier New" panose="02070309020205020404" pitchFamily="49" charset="0"/>
                <a:cs typeface="Courier New" panose="02070309020205020404" pitchFamily="49" charset="0"/>
              </a:rPr>
              <a:t>              Q9WUR6  ASWLGENPDG DGH----VSA APVSEAPTSA GPAAPAPATS WPLSSSVPSH</a:t>
            </a:r>
          </a:p>
          <a:p>
            <a:r>
              <a:rPr lang="en-US" sz="1400" dirty="0">
                <a:solidFill>
                  <a:schemeClr val="bg1"/>
                </a:solidFill>
                <a:latin typeface="Courier New" panose="02070309020205020404" pitchFamily="49" charset="0"/>
                <a:cs typeface="Courier New" panose="02070309020205020404" pitchFamily="49" charset="0"/>
              </a:rPr>
              <a:t>              Q00366  AGWL-EDPGA AAAPAAPAAE DPVAETPA-- -PVASAPATP WPLSSSVPSY</a:t>
            </a:r>
          </a:p>
          <a:p>
            <a:r>
              <a:rPr lang="en-US" sz="1400" dirty="0">
                <a:solidFill>
                  <a:schemeClr val="bg1"/>
                </a:solidFill>
                <a:latin typeface="Courier New" panose="02070309020205020404" pitchFamily="49" charset="0"/>
                <a:cs typeface="Courier New" panose="02070309020205020404" pitchFamily="49" charset="0"/>
              </a:rPr>
              <a:t>              Q9TUB2  TNWLDENP-- DDASRVPAPP -----AATAP APAAPAPATS WPLSSFVPSQ</a:t>
            </a:r>
          </a:p>
        </p:txBody>
      </p:sp>
    </p:spTree>
    <p:extLst>
      <p:ext uri="{BB962C8B-B14F-4D97-AF65-F5344CB8AC3E}">
        <p14:creationId xmlns:p14="http://schemas.microsoft.com/office/powerpoint/2010/main" val="34441747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150" y="0"/>
            <a:ext cx="8229600" cy="1143000"/>
          </a:xfrm>
        </p:spPr>
        <p:txBody>
          <a:bodyPr/>
          <a:lstStyle/>
          <a:p>
            <a:r>
              <a:rPr lang="en-US" dirty="0"/>
              <a:t>SIFT Sequence Search</a:t>
            </a:r>
          </a:p>
        </p:txBody>
      </p:sp>
      <p:sp>
        <p:nvSpPr>
          <p:cNvPr id="3" name="Date Placeholder 2"/>
          <p:cNvSpPr>
            <a:spLocks noGrp="1"/>
          </p:cNvSpPr>
          <p:nvPr>
            <p:ph type="dt" sz="half" idx="10"/>
          </p:nvPr>
        </p:nvSpPr>
        <p:spPr/>
        <p:txBody>
          <a:bodyPr/>
          <a:lstStyle/>
          <a:p>
            <a:fld id="{956DC17E-18B2-4300-B5F1-8AB6F21E925C}" type="datetime1">
              <a:rPr lang="en-US" smtClean="0">
                <a:solidFill>
                  <a:srgbClr val="FFFFFF"/>
                </a:solidFill>
              </a:rPr>
              <a:pPr/>
              <a:t>4/18/2020</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S. Ravichandran, Ph.D.</a:t>
            </a:r>
          </a:p>
        </p:txBody>
      </p:sp>
      <p:sp>
        <p:nvSpPr>
          <p:cNvPr id="5" name="Slide Number Placeholder 4"/>
          <p:cNvSpPr>
            <a:spLocks noGrp="1"/>
          </p:cNvSpPr>
          <p:nvPr>
            <p:ph type="sldNum" sz="quarter" idx="12"/>
          </p:nvPr>
        </p:nvSpPr>
        <p:spPr/>
        <p:txBody>
          <a:bodyPr/>
          <a:lstStyle/>
          <a:p>
            <a:fld id="{95E7015E-02F1-42A3-8347-6C695BCA7CFF}" type="slidenum">
              <a:rPr lang="en-US" smtClean="0">
                <a:solidFill>
                  <a:srgbClr val="FFFFFF"/>
                </a:solidFill>
              </a:rPr>
              <a:pPr/>
              <a:t>39</a:t>
            </a:fld>
            <a:endParaRPr lang="en-US">
              <a:solidFill>
                <a:srgbClr val="FFFFFF"/>
              </a:solidFill>
            </a:endParaRPr>
          </a:p>
        </p:txBody>
      </p:sp>
      <p:pic>
        <p:nvPicPr>
          <p:cNvPr id="2052" name="Picture 4"/>
          <p:cNvPicPr>
            <a:picLocks noChangeAspect="1" noChangeArrowheads="1"/>
          </p:cNvPicPr>
          <p:nvPr/>
        </p:nvPicPr>
        <p:blipFill>
          <a:blip r:embed="rId2" cstate="print"/>
          <a:srcRect/>
          <a:stretch>
            <a:fillRect/>
          </a:stretch>
        </p:blipFill>
        <p:spPr bwMode="auto">
          <a:xfrm>
            <a:off x="242631" y="4799088"/>
            <a:ext cx="6019800" cy="333375"/>
          </a:xfrm>
          <a:prstGeom prst="rect">
            <a:avLst/>
          </a:prstGeom>
          <a:noFill/>
          <a:ln w="9525">
            <a:noFill/>
            <a:miter lim="800000"/>
            <a:headEnd/>
            <a:tailEnd/>
          </a:ln>
        </p:spPr>
      </p:pic>
      <p:sp>
        <p:nvSpPr>
          <p:cNvPr id="9" name="TextBox 8"/>
          <p:cNvSpPr txBox="1"/>
          <p:nvPr/>
        </p:nvSpPr>
        <p:spPr>
          <a:xfrm>
            <a:off x="5542292" y="2331958"/>
            <a:ext cx="1604514" cy="369332"/>
          </a:xfrm>
          <a:prstGeom prst="rect">
            <a:avLst/>
          </a:prstGeom>
          <a:noFill/>
        </p:spPr>
        <p:txBody>
          <a:bodyPr wrap="square" rtlCol="0">
            <a:spAutoFit/>
          </a:bodyPr>
          <a:lstStyle/>
          <a:p>
            <a:r>
              <a:rPr lang="en-US" b="1" dirty="0">
                <a:solidFill>
                  <a:srgbClr val="FFFF00"/>
                </a:solidFill>
              </a:rPr>
              <a:t>Which one?</a:t>
            </a:r>
          </a:p>
        </p:txBody>
      </p:sp>
      <p:sp>
        <p:nvSpPr>
          <p:cNvPr id="11" name="TextBox 10"/>
          <p:cNvSpPr txBox="1"/>
          <p:nvPr/>
        </p:nvSpPr>
        <p:spPr>
          <a:xfrm>
            <a:off x="6000750" y="3117936"/>
            <a:ext cx="3277721" cy="923330"/>
          </a:xfrm>
          <a:prstGeom prst="rect">
            <a:avLst/>
          </a:prstGeom>
          <a:noFill/>
        </p:spPr>
        <p:txBody>
          <a:bodyPr wrap="square" rtlCol="0">
            <a:spAutoFit/>
          </a:bodyPr>
          <a:lstStyle/>
          <a:p>
            <a:r>
              <a:rPr lang="en-US" b="1" dirty="0">
                <a:solidFill>
                  <a:srgbClr val="FFFF00"/>
                </a:solidFill>
              </a:rPr>
              <a:t>At each position we calculate conservation and then compute median</a:t>
            </a:r>
          </a:p>
        </p:txBody>
      </p:sp>
      <p:sp>
        <p:nvSpPr>
          <p:cNvPr id="13" name="TextBox 12"/>
          <p:cNvSpPr txBox="1"/>
          <p:nvPr/>
        </p:nvSpPr>
        <p:spPr>
          <a:xfrm>
            <a:off x="6515459" y="4763131"/>
            <a:ext cx="2084716" cy="369332"/>
          </a:xfrm>
          <a:prstGeom prst="rect">
            <a:avLst/>
          </a:prstGeom>
          <a:noFill/>
        </p:spPr>
        <p:txBody>
          <a:bodyPr wrap="square" rtlCol="0">
            <a:spAutoFit/>
          </a:bodyPr>
          <a:lstStyle/>
          <a:p>
            <a:r>
              <a:rPr lang="en-US" b="1" dirty="0">
                <a:solidFill>
                  <a:srgbClr val="FFFF00"/>
                </a:solidFill>
              </a:rPr>
              <a:t>What is this?</a:t>
            </a:r>
          </a:p>
        </p:txBody>
      </p:sp>
      <p:sp>
        <p:nvSpPr>
          <p:cNvPr id="14" name="TextBox 13"/>
          <p:cNvSpPr txBox="1"/>
          <p:nvPr/>
        </p:nvSpPr>
        <p:spPr>
          <a:xfrm>
            <a:off x="13837" y="5283579"/>
            <a:ext cx="7286625" cy="369332"/>
          </a:xfrm>
          <a:prstGeom prst="rect">
            <a:avLst/>
          </a:prstGeom>
          <a:noFill/>
        </p:spPr>
        <p:txBody>
          <a:bodyPr wrap="square" rtlCol="0">
            <a:spAutoFit/>
          </a:bodyPr>
          <a:lstStyle/>
          <a:p>
            <a:r>
              <a:rPr lang="en-US" b="1" dirty="0">
                <a:solidFill>
                  <a:srgbClr val="00FFFF"/>
                </a:solidFill>
              </a:rPr>
              <a:t>My protein has 950 amino acids? Is that okay? </a:t>
            </a:r>
          </a:p>
        </p:txBody>
      </p:sp>
      <p:sp>
        <p:nvSpPr>
          <p:cNvPr id="15" name="TextBox 14"/>
          <p:cNvSpPr txBox="1"/>
          <p:nvPr/>
        </p:nvSpPr>
        <p:spPr>
          <a:xfrm>
            <a:off x="161925" y="790575"/>
            <a:ext cx="8039100" cy="1477328"/>
          </a:xfrm>
          <a:prstGeom prst="rect">
            <a:avLst/>
          </a:prstGeom>
          <a:noFill/>
        </p:spPr>
        <p:txBody>
          <a:bodyPr wrap="square" rtlCol="0">
            <a:spAutoFit/>
          </a:bodyPr>
          <a:lstStyle/>
          <a:p>
            <a:r>
              <a:rPr lang="en-US" b="1" dirty="0">
                <a:solidFill>
                  <a:srgbClr val="00FFFF"/>
                </a:solidFill>
              </a:rPr>
              <a:t>&gt;HIV-1 protease PQITLWQRPLVTIKIGGQLKEALLDTGADDTVLEEMSLPGRWKPKMIGGI GGFIKVRQYDQILIEICGHKAIGTVLVGPTPVNIIGRNLLTQIGCTLNF</a:t>
            </a:r>
          </a:p>
          <a:p>
            <a:br>
              <a:rPr lang="en-US" b="1" dirty="0">
                <a:solidFill>
                  <a:srgbClr val="00FFFF"/>
                </a:solidFill>
              </a:rPr>
            </a:br>
            <a:r>
              <a:rPr lang="en-US" b="1" dirty="0">
                <a:solidFill>
                  <a:srgbClr val="00FFFF"/>
                </a:solidFill>
              </a:rPr>
              <a:t>SNP Info: L10K</a:t>
            </a:r>
          </a:p>
        </p:txBody>
      </p:sp>
      <p:pic>
        <p:nvPicPr>
          <p:cNvPr id="2051" name="Picture 3"/>
          <p:cNvPicPr>
            <a:picLocks noChangeAspect="1" noChangeArrowheads="1"/>
          </p:cNvPicPr>
          <p:nvPr/>
        </p:nvPicPr>
        <p:blipFill>
          <a:blip r:embed="rId3" cstate="print"/>
          <a:srcRect/>
          <a:stretch>
            <a:fillRect/>
          </a:stretch>
        </p:blipFill>
        <p:spPr bwMode="auto">
          <a:xfrm>
            <a:off x="161925" y="3273905"/>
            <a:ext cx="5838825" cy="590550"/>
          </a:xfrm>
          <a:prstGeom prst="rect">
            <a:avLst/>
          </a:prstGeom>
          <a:noFill/>
          <a:ln w="9525">
            <a:noFill/>
            <a:miter lim="800000"/>
            <a:headEnd/>
            <a:tailEnd/>
          </a:ln>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525" y="2267903"/>
            <a:ext cx="4105275" cy="866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41707" y="5652911"/>
            <a:ext cx="7258755" cy="646331"/>
          </a:xfrm>
          <a:prstGeom prst="rect">
            <a:avLst/>
          </a:prstGeom>
        </p:spPr>
        <p:txBody>
          <a:bodyPr wrap="square">
            <a:spAutoFit/>
          </a:bodyPr>
          <a:lstStyle/>
          <a:p>
            <a:r>
              <a:rPr lang="en-US" sz="1200" i="1" dirty="0">
                <a:solidFill>
                  <a:srgbClr val="FFFF00"/>
                </a:solidFill>
              </a:rPr>
              <a:t>This cleans out any polymorphic alleles (sequences in the database that are nearly identical to your protein but already containing the substitutions of interest). The contaminating sequences may cause the substitution to be predicted as tolerated.</a:t>
            </a:r>
            <a:endParaRPr lang="en-US" sz="1200" dirty="0">
              <a:solidFill>
                <a:srgbClr val="FFFF00"/>
              </a:solidFill>
            </a:endParaRPr>
          </a:p>
        </p:txBody>
      </p:sp>
      <p:sp>
        <p:nvSpPr>
          <p:cNvPr id="7" name="TextBox 6"/>
          <p:cNvSpPr txBox="1"/>
          <p:nvPr/>
        </p:nvSpPr>
        <p:spPr>
          <a:xfrm>
            <a:off x="466165" y="3843790"/>
            <a:ext cx="3555626" cy="369332"/>
          </a:xfrm>
          <a:prstGeom prst="rect">
            <a:avLst/>
          </a:prstGeom>
          <a:noFill/>
        </p:spPr>
        <p:txBody>
          <a:bodyPr wrap="square" rtlCol="0">
            <a:spAutoFit/>
          </a:bodyPr>
          <a:lstStyle/>
          <a:p>
            <a:r>
              <a:rPr lang="en-US" b="1" dirty="0">
                <a:solidFill>
                  <a:schemeClr val="bg1"/>
                </a:solidFill>
              </a:rPr>
              <a:t>Log2(0)  to   log2(20)</a:t>
            </a:r>
          </a:p>
        </p:txBody>
      </p:sp>
      <p:sp>
        <p:nvSpPr>
          <p:cNvPr id="8" name="Rectangle 7">
            <a:extLst>
              <a:ext uri="{FF2B5EF4-FFF2-40B4-BE49-F238E27FC236}">
                <a16:creationId xmlns:a16="http://schemas.microsoft.com/office/drawing/2014/main" id="{357B9B42-356E-4107-8FCE-72D09BD6C59C}"/>
              </a:ext>
            </a:extLst>
          </p:cNvPr>
          <p:cNvSpPr/>
          <p:nvPr/>
        </p:nvSpPr>
        <p:spPr>
          <a:xfrm>
            <a:off x="6266225" y="-15247"/>
            <a:ext cx="2941896" cy="369332"/>
          </a:xfrm>
          <a:prstGeom prst="rect">
            <a:avLst/>
          </a:prstGeom>
        </p:spPr>
        <p:txBody>
          <a:bodyPr wrap="none">
            <a:spAutoFit/>
          </a:bodyPr>
          <a:lstStyle/>
          <a:p>
            <a:r>
              <a:rPr lang="en-US" dirty="0">
                <a:solidFill>
                  <a:srgbClr val="FFFF00"/>
                </a:solidFill>
                <a:hlinkClick r:id="rId5"/>
              </a:rPr>
              <a:t>http://sift.bii.a-star.edu.sg/</a:t>
            </a:r>
            <a:r>
              <a:rPr lang="en-US" dirty="0">
                <a:solidFill>
                  <a:srgbClr val="FFFF00"/>
                </a:solidFill>
              </a:rPr>
              <a:t>  </a:t>
            </a:r>
          </a:p>
        </p:txBody>
      </p:sp>
    </p:spTree>
    <p:extLst>
      <p:ext uri="{BB962C8B-B14F-4D97-AF65-F5344CB8AC3E}">
        <p14:creationId xmlns:p14="http://schemas.microsoft.com/office/powerpoint/2010/main" val="845192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2051"/>
                                        </p:tgtEl>
                                        <p:attrNameLst>
                                          <p:attrName>style.visibility</p:attrName>
                                        </p:attrNameLst>
                                      </p:cBhvr>
                                      <p:to>
                                        <p:strVal val="visible"/>
                                      </p:to>
                                    </p:set>
                                    <p:animEffect transition="in" filter="blinds(horizontal)">
                                      <p:cBhvr>
                                        <p:cTn id="16" dur="500"/>
                                        <p:tgtEl>
                                          <p:spTgt spid="2051"/>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052"/>
                                        </p:tgtEl>
                                        <p:attrNameLst>
                                          <p:attrName>style.visibility</p:attrName>
                                        </p:attrNameLst>
                                      </p:cBhvr>
                                      <p:to>
                                        <p:strVal val="visible"/>
                                      </p:to>
                                    </p:set>
                                    <p:animEffect transition="in" filter="blinds(horizontal)">
                                      <p:cBhvr>
                                        <p:cTn id="32" dur="500"/>
                                        <p:tgtEl>
                                          <p:spTgt spid="205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linds(horizontal)">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blinds(horizontal)">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4" grpId="0"/>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Pre-computed Predictions</a:t>
            </a:r>
          </a:p>
        </p:txBody>
      </p:sp>
      <p:sp>
        <p:nvSpPr>
          <p:cNvPr id="3" name="Content Placeholder 2"/>
          <p:cNvSpPr>
            <a:spLocks noGrp="1"/>
          </p:cNvSpPr>
          <p:nvPr>
            <p:ph idx="1"/>
          </p:nvPr>
        </p:nvSpPr>
        <p:spPr/>
        <p:txBody>
          <a:bodyPr/>
          <a:lstStyle/>
          <a:p>
            <a:r>
              <a:rPr lang="en-US" dirty="0"/>
              <a:t> </a:t>
            </a:r>
            <a:r>
              <a:rPr lang="en-US" dirty="0" err="1"/>
              <a:t>Ensembl</a:t>
            </a:r>
            <a:endParaRPr lang="en-US" dirty="0"/>
          </a:p>
          <a:p>
            <a:r>
              <a:rPr lang="en-US" dirty="0"/>
              <a:t>Predictions readily available</a:t>
            </a:r>
          </a:p>
          <a:p>
            <a:r>
              <a:rPr lang="en-US" dirty="0"/>
              <a:t>Let us choose</a:t>
            </a:r>
          </a:p>
          <a:p>
            <a:r>
              <a:rPr lang="en-US" dirty="0"/>
              <a:t> BRCA2 </a:t>
            </a:r>
            <a:r>
              <a:rPr lang="en-US" sz="1800" dirty="0">
                <a:hlinkClick r:id="rId2"/>
              </a:rPr>
              <a:t>http://useast.ensembl.org/Homo_sapiens/Gene/Variation_Gene/Table?db=core;g=ENSG00000139618;r=13:32315474-32400266</a:t>
            </a:r>
            <a:r>
              <a:rPr lang="en-US" sz="1800" dirty="0"/>
              <a:t> </a:t>
            </a:r>
          </a:p>
          <a:p>
            <a:r>
              <a:rPr lang="en-US" sz="1800" dirty="0"/>
              <a:t> </a:t>
            </a:r>
            <a:r>
              <a:rPr lang="en-US" dirty="0"/>
              <a:t>NCBI </a:t>
            </a:r>
          </a:p>
          <a:p>
            <a:pPr lvl="1"/>
            <a:r>
              <a:rPr lang="en-US" dirty="0" err="1"/>
              <a:t>ClinVar</a:t>
            </a:r>
            <a:endParaRPr lang="en-US" sz="1000" dirty="0"/>
          </a:p>
          <a:p>
            <a:pPr lvl="1"/>
            <a:r>
              <a:rPr lang="en-US" sz="2400" dirty="0">
                <a:hlinkClick r:id="rId3"/>
              </a:rPr>
              <a:t>https://www.ncbi.nlm.nih.gov/clinvar/variation/38241/</a:t>
            </a:r>
            <a:r>
              <a:rPr lang="en-US" sz="2400" dirty="0"/>
              <a:t> </a:t>
            </a:r>
          </a:p>
        </p:txBody>
      </p:sp>
      <p:sp>
        <p:nvSpPr>
          <p:cNvPr id="4" name="Date Placeholder 3"/>
          <p:cNvSpPr>
            <a:spLocks noGrp="1"/>
          </p:cNvSpPr>
          <p:nvPr>
            <p:ph type="dt" sz="half" idx="10"/>
          </p:nvPr>
        </p:nvSpPr>
        <p:spPr/>
        <p:txBody>
          <a:bodyPr/>
          <a:lstStyle/>
          <a:p>
            <a:fld id="{4E420825-5688-4ACB-B50B-C4289A00AB98}" type="datetime1">
              <a:rPr lang="en-US" smtClean="0">
                <a:solidFill>
                  <a:srgbClr val="FFFFFF"/>
                </a:solidFill>
              </a:rPr>
              <a:t>4/18/2020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4</a:t>
            </a:fld>
            <a:endParaRPr lang="en-US">
              <a:solidFill>
                <a:srgbClr val="FFFFFF"/>
              </a:solidFill>
            </a:endParaRPr>
          </a:p>
        </p:txBody>
      </p:sp>
    </p:spTree>
    <p:extLst>
      <p:ext uri="{BB962C8B-B14F-4D97-AF65-F5344CB8AC3E}">
        <p14:creationId xmlns:p14="http://schemas.microsoft.com/office/powerpoint/2010/main" val="2040276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Also have to pay attention to…</a:t>
            </a:r>
          </a:p>
        </p:txBody>
      </p:sp>
      <p:sp>
        <p:nvSpPr>
          <p:cNvPr id="3" name="Content Placeholder 2"/>
          <p:cNvSpPr>
            <a:spLocks noGrp="1"/>
          </p:cNvSpPr>
          <p:nvPr>
            <p:ph idx="1"/>
          </p:nvPr>
        </p:nvSpPr>
        <p:spPr/>
        <p:txBody>
          <a:bodyPr/>
          <a:lstStyle/>
          <a:p>
            <a:r>
              <a:rPr lang="en-US" dirty="0"/>
              <a:t> Sequences at position</a:t>
            </a:r>
          </a:p>
          <a:p>
            <a:pPr lvl="1"/>
            <a:r>
              <a:rPr lang="en-US" dirty="0"/>
              <a:t>Number of sequences at this position.</a:t>
            </a:r>
          </a:p>
          <a:p>
            <a:pPr lvl="1"/>
            <a:endParaRPr lang="en-US" dirty="0"/>
          </a:p>
        </p:txBody>
      </p:sp>
      <p:sp>
        <p:nvSpPr>
          <p:cNvPr id="4" name="Date Placeholder 3"/>
          <p:cNvSpPr>
            <a:spLocks noGrp="1"/>
          </p:cNvSpPr>
          <p:nvPr>
            <p:ph type="dt" sz="half" idx="10"/>
          </p:nvPr>
        </p:nvSpPr>
        <p:spPr/>
        <p:txBody>
          <a:bodyPr/>
          <a:lstStyle/>
          <a:p>
            <a:fld id="{77BA0A1F-CA03-4A72-95A3-2F5ED99AB00D}" type="datetime1">
              <a:rPr lang="en-US" smtClean="0">
                <a:solidFill>
                  <a:srgbClr val="FFFFFF"/>
                </a:solidFill>
              </a:rPr>
              <a:pPr/>
              <a:t>4/18/2020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40</a:t>
            </a:fld>
            <a:endParaRPr lang="en-US">
              <a:solidFill>
                <a:srgbClr val="FFFFFF"/>
              </a:solidFill>
            </a:endParaRPr>
          </a:p>
        </p:txBody>
      </p:sp>
    </p:spTree>
    <p:extLst>
      <p:ext uri="{BB962C8B-B14F-4D97-AF65-F5344CB8AC3E}">
        <p14:creationId xmlns:p14="http://schemas.microsoft.com/office/powerpoint/2010/main" val="25478945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a:t>Sample Variations</a:t>
            </a:r>
          </a:p>
        </p:txBody>
      </p:sp>
      <p:sp>
        <p:nvSpPr>
          <p:cNvPr id="3" name="Date Placeholder 2"/>
          <p:cNvSpPr>
            <a:spLocks noGrp="1"/>
          </p:cNvSpPr>
          <p:nvPr>
            <p:ph type="dt" sz="half" idx="10"/>
          </p:nvPr>
        </p:nvSpPr>
        <p:spPr/>
        <p:txBody>
          <a:bodyPr/>
          <a:lstStyle/>
          <a:p>
            <a:fld id="{02580137-E921-4087-AC1A-86DBA592B7C1}" type="datetime1">
              <a:rPr lang="en-US" smtClean="0">
                <a:solidFill>
                  <a:srgbClr val="FFFFFF"/>
                </a:solidFill>
              </a:rPr>
              <a:pPr/>
              <a:t>4/18/2020</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S. Ravichandran, Ph.D.</a:t>
            </a:r>
          </a:p>
        </p:txBody>
      </p:sp>
      <p:sp>
        <p:nvSpPr>
          <p:cNvPr id="5" name="Slide Number Placeholder 4"/>
          <p:cNvSpPr>
            <a:spLocks noGrp="1"/>
          </p:cNvSpPr>
          <p:nvPr>
            <p:ph type="sldNum" sz="quarter" idx="12"/>
          </p:nvPr>
        </p:nvSpPr>
        <p:spPr/>
        <p:txBody>
          <a:bodyPr/>
          <a:lstStyle/>
          <a:p>
            <a:fld id="{95E7015E-02F1-42A3-8347-6C695BCA7CFF}" type="slidenum">
              <a:rPr lang="en-US" smtClean="0">
                <a:solidFill>
                  <a:srgbClr val="FFFFFF"/>
                </a:solidFill>
              </a:rPr>
              <a:pPr/>
              <a:t>41</a:t>
            </a:fld>
            <a:endParaRPr lang="en-US">
              <a:solidFill>
                <a:srgbClr val="FFFFFF"/>
              </a:solidFill>
            </a:endParaRPr>
          </a:p>
        </p:txBody>
      </p:sp>
      <p:sp>
        <p:nvSpPr>
          <p:cNvPr id="6" name="TextBox 5"/>
          <p:cNvSpPr txBox="1"/>
          <p:nvPr/>
        </p:nvSpPr>
        <p:spPr>
          <a:xfrm>
            <a:off x="1441071" y="1757913"/>
            <a:ext cx="5907995" cy="2400657"/>
          </a:xfrm>
          <a:prstGeom prst="rect">
            <a:avLst/>
          </a:prstGeom>
          <a:noFill/>
        </p:spPr>
        <p:txBody>
          <a:bodyPr wrap="square" rtlCol="0">
            <a:spAutoFit/>
          </a:bodyPr>
          <a:lstStyle/>
          <a:p>
            <a:r>
              <a:rPr lang="en-US" b="1" dirty="0">
                <a:solidFill>
                  <a:srgbClr val="FFFFFF"/>
                </a:solidFill>
              </a:rPr>
              <a:t>                                                                     SIFT              </a:t>
            </a:r>
          </a:p>
          <a:p>
            <a:r>
              <a:rPr lang="en-US" sz="2400" b="1" dirty="0">
                <a:solidFill>
                  <a:srgbClr val="FFFFFF"/>
                </a:solidFill>
              </a:rPr>
              <a:t>    </a:t>
            </a:r>
            <a:r>
              <a:rPr lang="en-US" b="1" dirty="0">
                <a:solidFill>
                  <a:srgbClr val="FFFFFF"/>
                </a:solidFill>
              </a:rPr>
              <a:t>Gene     Variation           </a:t>
            </a:r>
            <a:r>
              <a:rPr lang="en-US" b="1" dirty="0" err="1">
                <a:solidFill>
                  <a:srgbClr val="FFFFFF"/>
                </a:solidFill>
              </a:rPr>
              <a:t>Pred</a:t>
            </a:r>
            <a:r>
              <a:rPr lang="en-US" b="1" dirty="0">
                <a:solidFill>
                  <a:srgbClr val="FFFFFF"/>
                </a:solidFill>
              </a:rPr>
              <a:t>(Score)  MSC(SC)        </a:t>
            </a:r>
          </a:p>
          <a:p>
            <a:br>
              <a:rPr lang="en-US" dirty="0">
                <a:solidFill>
                  <a:srgbClr val="66FF33"/>
                </a:solidFill>
                <a:latin typeface="Courier New" panose="02070309020205020404" pitchFamily="49" charset="0"/>
                <a:cs typeface="Courier New" panose="02070309020205020404" pitchFamily="49" charset="0"/>
              </a:rPr>
            </a:br>
            <a:r>
              <a:rPr lang="en-US" dirty="0">
                <a:solidFill>
                  <a:srgbClr val="66FF33"/>
                </a:solidFill>
                <a:latin typeface="Courier New" panose="02070309020205020404" pitchFamily="49" charset="0"/>
                <a:cs typeface="Courier New" panose="02070309020205020404" pitchFamily="49" charset="0"/>
              </a:rPr>
              <a:t>   </a:t>
            </a:r>
            <a:r>
              <a:rPr lang="en-US" b="1" dirty="0">
                <a:solidFill>
                  <a:srgbClr val="FFC000"/>
                </a:solidFill>
                <a:latin typeface="Courier New" panose="02070309020205020404" pitchFamily="49" charset="0"/>
                <a:cs typeface="Courier New" panose="02070309020205020404" pitchFamily="49" charset="0"/>
              </a:rPr>
              <a:t>BRAF    D454E     </a:t>
            </a:r>
            <a:r>
              <a:rPr lang="en-US" b="1" dirty="0">
                <a:solidFill>
                  <a:srgbClr val="66FF33"/>
                </a:solidFill>
                <a:latin typeface="Courier New" panose="02070309020205020404" pitchFamily="49" charset="0"/>
                <a:cs typeface="Courier New" panose="02070309020205020404" pitchFamily="49" charset="0"/>
              </a:rPr>
              <a:t>TOL(0.38) 1.96(254) </a:t>
            </a:r>
            <a:br>
              <a:rPr lang="en-US" b="1" dirty="0">
                <a:solidFill>
                  <a:srgbClr val="66FF33"/>
                </a:solidFill>
                <a:latin typeface="Courier New" panose="02070309020205020404" pitchFamily="49" charset="0"/>
                <a:cs typeface="Courier New" panose="02070309020205020404" pitchFamily="49" charset="0"/>
              </a:rPr>
            </a:br>
            <a:r>
              <a:rPr lang="en-US" b="1" dirty="0">
                <a:solidFill>
                  <a:srgbClr val="66FF33"/>
                </a:solidFill>
                <a:latin typeface="Courier New" panose="02070309020205020404" pitchFamily="49" charset="0"/>
                <a:cs typeface="Courier New" panose="02070309020205020404" pitchFamily="49" charset="0"/>
              </a:rPr>
              <a:t>           </a:t>
            </a:r>
            <a:r>
              <a:rPr lang="en-US" b="1" dirty="0">
                <a:solidFill>
                  <a:srgbClr val="FFC000"/>
                </a:solidFill>
                <a:latin typeface="Courier New" panose="02070309020205020404" pitchFamily="49" charset="0"/>
                <a:cs typeface="Courier New" panose="02070309020205020404" pitchFamily="49" charset="0"/>
              </a:rPr>
              <a:t>A712T</a:t>
            </a:r>
            <a:r>
              <a:rPr lang="en-US" b="1" dirty="0">
                <a:solidFill>
                  <a:srgbClr val="66FF33"/>
                </a:solidFill>
                <a:latin typeface="Courier New" panose="02070309020205020404" pitchFamily="49" charset="0"/>
                <a:cs typeface="Courier New" panose="02070309020205020404" pitchFamily="49" charset="0"/>
              </a:rPr>
              <a:t>     TOL(0.49) 1.96(250) </a:t>
            </a:r>
          </a:p>
          <a:p>
            <a:r>
              <a:rPr lang="en-US" b="1" dirty="0">
                <a:solidFill>
                  <a:srgbClr val="66FF33"/>
                </a:solidFill>
                <a:latin typeface="Courier New" panose="02070309020205020404" pitchFamily="49" charset="0"/>
                <a:cs typeface="Courier New" panose="02070309020205020404" pitchFamily="49" charset="0"/>
              </a:rPr>
              <a:t>           </a:t>
            </a:r>
            <a:r>
              <a:rPr lang="en-US" b="1" dirty="0">
                <a:solidFill>
                  <a:srgbClr val="FFC000"/>
                </a:solidFill>
                <a:latin typeface="Courier New" panose="02070309020205020404" pitchFamily="49" charset="0"/>
                <a:cs typeface="Courier New" panose="02070309020205020404" pitchFamily="49" charset="0"/>
              </a:rPr>
              <a:t>E695Q</a:t>
            </a:r>
            <a:r>
              <a:rPr lang="en-US" b="1" dirty="0">
                <a:solidFill>
                  <a:srgbClr val="66FF33"/>
                </a:solidFill>
                <a:latin typeface="Courier New" panose="02070309020205020404" pitchFamily="49" charset="0"/>
                <a:cs typeface="Courier New" panose="02070309020205020404" pitchFamily="49" charset="0"/>
              </a:rPr>
              <a:t>     TOL(0.26) 1.97(254) </a:t>
            </a:r>
            <a:br>
              <a:rPr lang="en-US" b="1" dirty="0">
                <a:solidFill>
                  <a:srgbClr val="66FF33"/>
                </a:solidFill>
                <a:latin typeface="Courier New" panose="02070309020205020404" pitchFamily="49" charset="0"/>
                <a:cs typeface="Courier New" panose="02070309020205020404" pitchFamily="49" charset="0"/>
              </a:rPr>
            </a:br>
            <a:br>
              <a:rPr lang="en-US" b="1" dirty="0">
                <a:solidFill>
                  <a:srgbClr val="66FF33"/>
                </a:solidFill>
                <a:latin typeface="Courier New" panose="02070309020205020404" pitchFamily="49" charset="0"/>
                <a:cs typeface="Courier New" panose="02070309020205020404" pitchFamily="49" charset="0"/>
              </a:rPr>
            </a:br>
            <a:r>
              <a:rPr lang="en-US" b="1" dirty="0">
                <a:solidFill>
                  <a:srgbClr val="66FF33"/>
                </a:solidFill>
                <a:latin typeface="Courier New" panose="02070309020205020404" pitchFamily="49" charset="0"/>
                <a:cs typeface="Courier New" panose="02070309020205020404" pitchFamily="49" charset="0"/>
              </a:rPr>
              <a:t>   </a:t>
            </a:r>
            <a:r>
              <a:rPr lang="en-US" b="1" dirty="0">
                <a:solidFill>
                  <a:srgbClr val="FFC000"/>
                </a:solidFill>
                <a:latin typeface="Courier New" panose="02070309020205020404" pitchFamily="49" charset="0"/>
                <a:cs typeface="Courier New" panose="02070309020205020404" pitchFamily="49" charset="0"/>
              </a:rPr>
              <a:t>CDKN2A  R87P      APF(0.02) 2.34(101)         </a:t>
            </a:r>
          </a:p>
        </p:txBody>
      </p:sp>
      <p:sp>
        <p:nvSpPr>
          <p:cNvPr id="7" name="TextBox 6"/>
          <p:cNvSpPr txBox="1"/>
          <p:nvPr/>
        </p:nvSpPr>
        <p:spPr>
          <a:xfrm>
            <a:off x="325464" y="4298804"/>
            <a:ext cx="4743247" cy="1200329"/>
          </a:xfrm>
          <a:prstGeom prst="rect">
            <a:avLst/>
          </a:prstGeom>
          <a:noFill/>
        </p:spPr>
        <p:txBody>
          <a:bodyPr wrap="square" rtlCol="0">
            <a:spAutoFit/>
          </a:bodyPr>
          <a:lstStyle/>
          <a:p>
            <a:r>
              <a:rPr lang="en-US" dirty="0" err="1">
                <a:solidFill>
                  <a:srgbClr val="FFFF00"/>
                </a:solidFill>
              </a:rPr>
              <a:t>Pred</a:t>
            </a:r>
            <a:r>
              <a:rPr lang="en-US" dirty="0">
                <a:solidFill>
                  <a:srgbClr val="FFFF00"/>
                </a:solidFill>
              </a:rPr>
              <a:t>: </a:t>
            </a:r>
            <a:r>
              <a:rPr lang="en-US" dirty="0">
                <a:solidFill>
                  <a:srgbClr val="66FF33"/>
                </a:solidFill>
              </a:rPr>
              <a:t>Prediction</a:t>
            </a:r>
            <a:br>
              <a:rPr lang="en-US" dirty="0">
                <a:solidFill>
                  <a:srgbClr val="FFFF00"/>
                </a:solidFill>
              </a:rPr>
            </a:br>
            <a:r>
              <a:rPr lang="en-US" dirty="0">
                <a:solidFill>
                  <a:srgbClr val="FFFF00"/>
                </a:solidFill>
              </a:rPr>
              <a:t>MSC </a:t>
            </a:r>
            <a:r>
              <a:rPr lang="en-US" dirty="0">
                <a:solidFill>
                  <a:srgbClr val="66FF33"/>
                </a:solidFill>
              </a:rPr>
              <a:t>Median Sequence Conservation</a:t>
            </a:r>
            <a:br>
              <a:rPr lang="en-US" dirty="0">
                <a:solidFill>
                  <a:srgbClr val="66FF33"/>
                </a:solidFill>
              </a:rPr>
            </a:br>
            <a:r>
              <a:rPr lang="en-US" dirty="0">
                <a:solidFill>
                  <a:srgbClr val="FFFF00"/>
                </a:solidFill>
              </a:rPr>
              <a:t>SC: </a:t>
            </a:r>
            <a:r>
              <a:rPr lang="en-US" dirty="0">
                <a:solidFill>
                  <a:srgbClr val="66FF33"/>
                </a:solidFill>
              </a:rPr>
              <a:t>Sequence represented at this position</a:t>
            </a:r>
            <a:br>
              <a:rPr lang="en-US" dirty="0">
                <a:solidFill>
                  <a:srgbClr val="FFFF00"/>
                </a:solidFill>
              </a:rPr>
            </a:br>
            <a:r>
              <a:rPr lang="en-US" dirty="0">
                <a:solidFill>
                  <a:srgbClr val="FFFF00"/>
                </a:solidFill>
              </a:rPr>
              <a:t>APF: </a:t>
            </a:r>
            <a:r>
              <a:rPr lang="en-US" dirty="0">
                <a:solidFill>
                  <a:srgbClr val="66FF33"/>
                </a:solidFill>
              </a:rPr>
              <a:t>Affect Protein Function </a:t>
            </a:r>
          </a:p>
        </p:txBody>
      </p:sp>
      <p:cxnSp>
        <p:nvCxnSpPr>
          <p:cNvPr id="9" name="Straight Connector 8"/>
          <p:cNvCxnSpPr/>
          <p:nvPr/>
        </p:nvCxnSpPr>
        <p:spPr bwMode="auto">
          <a:xfrm>
            <a:off x="1576044" y="2545976"/>
            <a:ext cx="5522180" cy="0"/>
          </a:xfrm>
          <a:prstGeom prst="line">
            <a:avLst/>
          </a:prstGeom>
          <a:solidFill>
            <a:schemeClr val="accent1"/>
          </a:solidFill>
          <a:ln w="19050" cap="flat" cmpd="sng" algn="ctr">
            <a:solidFill>
              <a:srgbClr val="FFFF00"/>
            </a:solidFill>
            <a:prstDash val="solid"/>
            <a:round/>
            <a:headEnd type="none" w="med" len="med"/>
            <a:tailEnd type="none" w="med" len="med"/>
          </a:ln>
          <a:effectLst/>
        </p:spPr>
      </p:cxnSp>
      <p:sp>
        <p:nvSpPr>
          <p:cNvPr id="10" name="Rectangle 9"/>
          <p:cNvSpPr/>
          <p:nvPr/>
        </p:nvSpPr>
        <p:spPr>
          <a:xfrm>
            <a:off x="0" y="1270"/>
            <a:ext cx="6288901" cy="1477328"/>
          </a:xfrm>
          <a:prstGeom prst="rect">
            <a:avLst/>
          </a:prstGeom>
        </p:spPr>
        <p:txBody>
          <a:bodyPr wrap="none">
            <a:spAutoFit/>
          </a:bodyPr>
          <a:lstStyle/>
          <a:p>
            <a:r>
              <a:rPr lang="en-US" dirty="0">
                <a:solidFill>
                  <a:srgbClr val="FFFFFF"/>
                </a:solidFill>
              </a:rPr>
              <a:t>SIFT Aligned Sequences option was used</a:t>
            </a:r>
            <a:br>
              <a:rPr lang="en-US" dirty="0">
                <a:solidFill>
                  <a:srgbClr val="FFFFFF"/>
                </a:solidFill>
              </a:rPr>
            </a:br>
            <a:r>
              <a:rPr lang="en-US" dirty="0">
                <a:solidFill>
                  <a:srgbClr val="FFFFFF"/>
                </a:solidFill>
              </a:rPr>
              <a:t>SGI SIFT server was used (11/28/2015); </a:t>
            </a:r>
            <a:br>
              <a:rPr lang="en-US" dirty="0">
                <a:solidFill>
                  <a:srgbClr val="FFFFFF"/>
                </a:solidFill>
              </a:rPr>
            </a:br>
            <a:r>
              <a:rPr lang="en-US" dirty="0">
                <a:solidFill>
                  <a:srgbClr val="FFFF00"/>
                </a:solidFill>
              </a:rPr>
              <a:t>Parameters chosen for this run:</a:t>
            </a:r>
            <a:br>
              <a:rPr lang="en-US" dirty="0">
                <a:solidFill>
                  <a:srgbClr val="FFFF00"/>
                </a:solidFill>
              </a:rPr>
            </a:br>
            <a:r>
              <a:rPr lang="en-US" dirty="0">
                <a:solidFill>
                  <a:srgbClr val="FFFF00"/>
                </a:solidFill>
              </a:rPr>
              <a:t>Sequence were aligned using SIFT</a:t>
            </a:r>
            <a:br>
              <a:rPr lang="en-US" dirty="0">
                <a:solidFill>
                  <a:srgbClr val="FFFF00"/>
                </a:solidFill>
              </a:rPr>
            </a:br>
            <a:r>
              <a:rPr lang="en-US" dirty="0">
                <a:solidFill>
                  <a:srgbClr val="FFFF00"/>
                </a:solidFill>
              </a:rPr>
              <a:t>Remove sequences more than 90 percent identical to query</a:t>
            </a:r>
          </a:p>
        </p:txBody>
      </p:sp>
    </p:spTree>
    <p:extLst>
      <p:ext uri="{BB962C8B-B14F-4D97-AF65-F5344CB8AC3E}">
        <p14:creationId xmlns:p14="http://schemas.microsoft.com/office/powerpoint/2010/main" val="38515269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Hands-on</a:t>
            </a:r>
          </a:p>
        </p:txBody>
      </p:sp>
      <p:sp>
        <p:nvSpPr>
          <p:cNvPr id="6" name="Content Placeholder 5"/>
          <p:cNvSpPr>
            <a:spLocks noGrp="1"/>
          </p:cNvSpPr>
          <p:nvPr>
            <p:ph idx="1"/>
          </p:nvPr>
        </p:nvSpPr>
        <p:spPr/>
        <p:txBody>
          <a:bodyPr/>
          <a:lstStyle/>
          <a:p>
            <a:r>
              <a:rPr lang="en-US" dirty="0"/>
              <a:t> </a:t>
            </a:r>
            <a:r>
              <a:rPr lang="en-US" dirty="0">
                <a:hlinkClick r:id="rId2"/>
              </a:rPr>
              <a:t>http://sift.bii.a-star.edu.sg/</a:t>
            </a:r>
            <a:r>
              <a:rPr lang="en-US" dirty="0"/>
              <a:t> </a:t>
            </a:r>
          </a:p>
          <a:p>
            <a:r>
              <a:rPr lang="en-US" dirty="0"/>
              <a:t> Try loading a sequence and few variations of your choice</a:t>
            </a:r>
          </a:p>
        </p:txBody>
      </p:sp>
      <p:sp>
        <p:nvSpPr>
          <p:cNvPr id="2" name="Date Placeholder 1"/>
          <p:cNvSpPr>
            <a:spLocks noGrp="1"/>
          </p:cNvSpPr>
          <p:nvPr>
            <p:ph type="dt" sz="half" idx="10"/>
          </p:nvPr>
        </p:nvSpPr>
        <p:spPr/>
        <p:txBody>
          <a:bodyPr/>
          <a:lstStyle/>
          <a:p>
            <a:fld id="{9C0038BF-6011-42C5-B52C-47A1F96EA931}" type="datetime1">
              <a:rPr lang="en-US" smtClean="0">
                <a:solidFill>
                  <a:srgbClr val="FFFFFF"/>
                </a:solidFill>
              </a:rPr>
              <a:t>4/18/2020</a:t>
            </a:fld>
            <a:endParaRPr lang="en-US">
              <a:solidFill>
                <a:srgbClr val="FFFFFF"/>
              </a:solidFill>
            </a:endParaRPr>
          </a:p>
        </p:txBody>
      </p:sp>
      <p:sp>
        <p:nvSpPr>
          <p:cNvPr id="3" name="Footer Placeholder 2"/>
          <p:cNvSpPr>
            <a:spLocks noGrp="1"/>
          </p:cNvSpPr>
          <p:nvPr>
            <p:ph type="ftr" sz="quarter" idx="11"/>
          </p:nvPr>
        </p:nvSpPr>
        <p:spPr/>
        <p:txBody>
          <a:bodyPr/>
          <a:lstStyle/>
          <a:p>
            <a:r>
              <a:rPr lang="en-US">
                <a:solidFill>
                  <a:srgbClr val="FFFFFF"/>
                </a:solidFill>
              </a:rPr>
              <a:t>S. Ravichandran, Ph.D.</a:t>
            </a:r>
          </a:p>
        </p:txBody>
      </p:sp>
      <p:sp>
        <p:nvSpPr>
          <p:cNvPr id="4" name="Slide Number Placeholder 3"/>
          <p:cNvSpPr>
            <a:spLocks noGrp="1"/>
          </p:cNvSpPr>
          <p:nvPr>
            <p:ph type="sldNum" sz="quarter" idx="12"/>
          </p:nvPr>
        </p:nvSpPr>
        <p:spPr/>
        <p:txBody>
          <a:bodyPr/>
          <a:lstStyle/>
          <a:p>
            <a:fld id="{70BA8DDC-291D-49DE-9217-3817C245B79C}" type="slidenum">
              <a:rPr lang="en-US" smtClean="0">
                <a:solidFill>
                  <a:srgbClr val="FFFFFF"/>
                </a:solidFill>
              </a:rPr>
              <a:pPr/>
              <a:t>42</a:t>
            </a:fld>
            <a:endParaRPr lang="en-US">
              <a:solidFill>
                <a:srgbClr val="FFFFFF"/>
              </a:solidFill>
            </a:endParaRPr>
          </a:p>
        </p:txBody>
      </p:sp>
    </p:spTree>
    <p:extLst>
      <p:ext uri="{BB962C8B-B14F-4D97-AF65-F5344CB8AC3E}">
        <p14:creationId xmlns:p14="http://schemas.microsoft.com/office/powerpoint/2010/main" val="22802945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SIFT Reporting Style</a:t>
            </a:r>
          </a:p>
        </p:txBody>
      </p:sp>
      <p:sp>
        <p:nvSpPr>
          <p:cNvPr id="3" name="Content Placeholder 2"/>
          <p:cNvSpPr>
            <a:spLocks noGrp="1"/>
          </p:cNvSpPr>
          <p:nvPr>
            <p:ph idx="1"/>
          </p:nvPr>
        </p:nvSpPr>
        <p:spPr/>
        <p:txBody>
          <a:bodyPr/>
          <a:lstStyle/>
          <a:p>
            <a:r>
              <a:rPr lang="en-US" dirty="0"/>
              <a:t> Provide the following when you report SIFT findings</a:t>
            </a:r>
          </a:p>
          <a:p>
            <a:pPr lvl="1"/>
            <a:r>
              <a:rPr lang="en-US" dirty="0"/>
              <a:t>Used online server (Date)</a:t>
            </a:r>
          </a:p>
          <a:p>
            <a:pPr lvl="2"/>
            <a:r>
              <a:rPr lang="en-US" dirty="0"/>
              <a:t>What server? JCVI or Genome Inst. Of Singapore</a:t>
            </a:r>
          </a:p>
          <a:p>
            <a:pPr lvl="1"/>
            <a:r>
              <a:rPr lang="en-US" dirty="0"/>
              <a:t>What DB was used?</a:t>
            </a:r>
          </a:p>
          <a:p>
            <a:pPr lvl="1"/>
            <a:r>
              <a:rPr lang="en-US" dirty="0"/>
              <a:t>What input parameters were used?</a:t>
            </a:r>
          </a:p>
          <a:p>
            <a:pPr lvl="1"/>
            <a:r>
              <a:rPr lang="en-US" dirty="0"/>
              <a:t>WARNINGs</a:t>
            </a:r>
          </a:p>
          <a:p>
            <a:pPr lvl="1"/>
            <a:r>
              <a:rPr lang="en-US" dirty="0"/>
              <a:t>Did you remove What % sequence identical to your query? </a:t>
            </a:r>
          </a:p>
          <a:p>
            <a:pPr marL="914400" lvl="2" indent="0">
              <a:buNone/>
            </a:pPr>
            <a:endParaRPr lang="en-US" dirty="0"/>
          </a:p>
          <a:p>
            <a:pPr lvl="1">
              <a:buNone/>
            </a:pPr>
            <a:endParaRPr lang="en-US" dirty="0"/>
          </a:p>
        </p:txBody>
      </p:sp>
      <p:sp>
        <p:nvSpPr>
          <p:cNvPr id="4" name="Date Placeholder 3"/>
          <p:cNvSpPr>
            <a:spLocks noGrp="1"/>
          </p:cNvSpPr>
          <p:nvPr>
            <p:ph type="dt" sz="half" idx="10"/>
          </p:nvPr>
        </p:nvSpPr>
        <p:spPr/>
        <p:txBody>
          <a:bodyPr/>
          <a:lstStyle/>
          <a:p>
            <a:fld id="{005D6D6E-A1D5-4BDC-9AB4-FBF886100577}" type="datetime1">
              <a:rPr lang="en-US" smtClean="0">
                <a:solidFill>
                  <a:srgbClr val="FFFFFF"/>
                </a:solidFill>
              </a:rPr>
              <a:pPr/>
              <a:t>4/18/2020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43</a:t>
            </a:fld>
            <a:endParaRPr lang="en-US">
              <a:solidFill>
                <a:srgbClr val="FFFFFF"/>
              </a:solidFill>
            </a:endParaRPr>
          </a:p>
        </p:txBody>
      </p:sp>
    </p:spTree>
    <p:extLst>
      <p:ext uri="{BB962C8B-B14F-4D97-AF65-F5344CB8AC3E}">
        <p14:creationId xmlns:p14="http://schemas.microsoft.com/office/powerpoint/2010/main" val="16559697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SIFT Reporting Style</a:t>
            </a:r>
          </a:p>
        </p:txBody>
      </p:sp>
      <p:sp>
        <p:nvSpPr>
          <p:cNvPr id="3" name="Content Placeholder 2"/>
          <p:cNvSpPr>
            <a:spLocks noGrp="1"/>
          </p:cNvSpPr>
          <p:nvPr>
            <p:ph idx="1"/>
          </p:nvPr>
        </p:nvSpPr>
        <p:spPr/>
        <p:txBody>
          <a:bodyPr/>
          <a:lstStyle/>
          <a:p>
            <a:r>
              <a:rPr lang="en-US" dirty="0"/>
              <a:t> Provide the following when you report SIFT findings</a:t>
            </a:r>
          </a:p>
          <a:p>
            <a:pPr lvl="1"/>
            <a:r>
              <a:rPr lang="en-US" dirty="0"/>
              <a:t>Did you let SIFT do the alignments or did you supply your own alignments?</a:t>
            </a:r>
          </a:p>
          <a:p>
            <a:pPr lvl="2"/>
            <a:r>
              <a:rPr lang="en-US" dirty="0"/>
              <a:t>If you input  your own alignments, explain how you got them?</a:t>
            </a:r>
          </a:p>
          <a:p>
            <a:pPr lvl="1"/>
            <a:r>
              <a:rPr lang="en-US" dirty="0"/>
              <a:t> Number of sequences used in the predictions</a:t>
            </a:r>
          </a:p>
          <a:p>
            <a:pPr marL="914400" lvl="2" indent="0">
              <a:buNone/>
            </a:pPr>
            <a:endParaRPr lang="en-US" dirty="0"/>
          </a:p>
          <a:p>
            <a:pPr lvl="1">
              <a:buNone/>
            </a:pPr>
            <a:endParaRPr lang="en-US" dirty="0"/>
          </a:p>
        </p:txBody>
      </p:sp>
      <p:sp>
        <p:nvSpPr>
          <p:cNvPr id="4" name="Date Placeholder 3"/>
          <p:cNvSpPr>
            <a:spLocks noGrp="1"/>
          </p:cNvSpPr>
          <p:nvPr>
            <p:ph type="dt" sz="half" idx="10"/>
          </p:nvPr>
        </p:nvSpPr>
        <p:spPr/>
        <p:txBody>
          <a:bodyPr/>
          <a:lstStyle/>
          <a:p>
            <a:fld id="{005D6D6E-A1D5-4BDC-9AB4-FBF886100577}" type="datetime1">
              <a:rPr lang="en-US" smtClean="0">
                <a:solidFill>
                  <a:srgbClr val="FFFFFF"/>
                </a:solidFill>
              </a:rPr>
              <a:pPr/>
              <a:t>4/18/2020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44</a:t>
            </a:fld>
            <a:endParaRPr lang="en-US">
              <a:solidFill>
                <a:srgbClr val="FFFFFF"/>
              </a:solidFill>
            </a:endParaRPr>
          </a:p>
        </p:txBody>
      </p:sp>
    </p:spTree>
    <p:extLst>
      <p:ext uri="{BB962C8B-B14F-4D97-AF65-F5344CB8AC3E}">
        <p14:creationId xmlns:p14="http://schemas.microsoft.com/office/powerpoint/2010/main" val="4859185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a:t>Disclaimer</a:t>
            </a:r>
          </a:p>
        </p:txBody>
      </p:sp>
      <p:sp>
        <p:nvSpPr>
          <p:cNvPr id="4" name="Date Placeholder 3"/>
          <p:cNvSpPr>
            <a:spLocks noGrp="1"/>
          </p:cNvSpPr>
          <p:nvPr>
            <p:ph type="dt" sz="half" idx="10"/>
          </p:nvPr>
        </p:nvSpPr>
        <p:spPr/>
        <p:txBody>
          <a:bodyPr/>
          <a:lstStyle/>
          <a:p>
            <a:fld id="{4C8F25A8-6850-4B25-AA8A-02207946516A}" type="datetime1">
              <a:rPr lang="en-US" smtClean="0">
                <a:solidFill>
                  <a:srgbClr val="FFFFFF"/>
                </a:solidFill>
              </a:rPr>
              <a:t>4/18/2020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45</a:t>
            </a:fld>
            <a:endParaRPr lang="en-US">
              <a:solidFill>
                <a:srgbClr val="FFFFFF"/>
              </a:solidFill>
            </a:endParaRPr>
          </a:p>
        </p:txBody>
      </p:sp>
      <p:pic>
        <p:nvPicPr>
          <p:cNvPr id="1026" name="Picture 2"/>
          <p:cNvPicPr>
            <a:picLocks noChangeAspect="1" noChangeArrowheads="1"/>
          </p:cNvPicPr>
          <p:nvPr/>
        </p:nvPicPr>
        <p:blipFill>
          <a:blip r:embed="rId2" cstate="print"/>
          <a:srcRect/>
          <a:stretch>
            <a:fillRect/>
          </a:stretch>
        </p:blipFill>
        <p:spPr bwMode="auto">
          <a:xfrm>
            <a:off x="152400" y="728109"/>
            <a:ext cx="4724400" cy="6129891"/>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t="6621" b="6621"/>
          <a:stretch>
            <a:fillRect/>
          </a:stretch>
        </p:blipFill>
        <p:spPr bwMode="auto">
          <a:xfrm>
            <a:off x="2971800" y="2758440"/>
            <a:ext cx="5724525" cy="119824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additive="base">
                                        <p:cTn id="7" dur="500" fill="hold"/>
                                        <p:tgtEl>
                                          <p:spTgt spid="1027"/>
                                        </p:tgtEl>
                                        <p:attrNameLst>
                                          <p:attrName>ppt_x</p:attrName>
                                        </p:attrNameLst>
                                      </p:cBhvr>
                                      <p:tavLst>
                                        <p:tav tm="0">
                                          <p:val>
                                            <p:strVal val="#ppt_x"/>
                                          </p:val>
                                        </p:tav>
                                        <p:tav tm="100000">
                                          <p:val>
                                            <p:strVal val="#ppt_x"/>
                                          </p:val>
                                        </p:tav>
                                      </p:tavLst>
                                    </p:anim>
                                    <p:anim calcmode="lin" valueType="num">
                                      <p:cBhvr additive="base">
                                        <p:cTn id="8"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130" y="0"/>
            <a:ext cx="8229600" cy="1143000"/>
          </a:xfrm>
        </p:spPr>
        <p:txBody>
          <a:bodyPr/>
          <a:lstStyle/>
          <a:p>
            <a:r>
              <a:rPr lang="en-US" dirty="0"/>
              <a:t>Polyphen-2</a:t>
            </a:r>
          </a:p>
        </p:txBody>
      </p:sp>
      <p:sp>
        <p:nvSpPr>
          <p:cNvPr id="3" name="Content Placeholder 2"/>
          <p:cNvSpPr>
            <a:spLocks noGrp="1"/>
          </p:cNvSpPr>
          <p:nvPr>
            <p:ph idx="1"/>
          </p:nvPr>
        </p:nvSpPr>
        <p:spPr>
          <a:xfrm>
            <a:off x="457200" y="1160930"/>
            <a:ext cx="8229600" cy="4525963"/>
          </a:xfrm>
        </p:spPr>
        <p:txBody>
          <a:bodyPr/>
          <a:lstStyle/>
          <a:p>
            <a:r>
              <a:rPr lang="en-US" dirty="0"/>
              <a:t> Focusses on substitution site</a:t>
            </a:r>
          </a:p>
          <a:p>
            <a:pPr lvl="1"/>
            <a:r>
              <a:rPr lang="en-US" dirty="0"/>
              <a:t>Extracts Sequence/structure based properties</a:t>
            </a:r>
          </a:p>
          <a:p>
            <a:pPr lvl="2"/>
            <a:r>
              <a:rPr lang="en-US" dirty="0"/>
              <a:t>Phosphorylation, DNA Binding, 3D structure </a:t>
            </a:r>
          </a:p>
          <a:p>
            <a:pPr lvl="1"/>
            <a:r>
              <a:rPr lang="en-US" dirty="0"/>
              <a:t>Feed the information through a probabilistic classifier model </a:t>
            </a:r>
          </a:p>
          <a:p>
            <a:pPr lvl="1"/>
            <a:r>
              <a:rPr lang="en-US" dirty="0"/>
              <a:t>Model: Supervised Learning Model </a:t>
            </a:r>
          </a:p>
          <a:p>
            <a:pPr lvl="2"/>
            <a:r>
              <a:rPr lang="en-US" dirty="0">
                <a:solidFill>
                  <a:srgbClr val="66FF33"/>
                </a:solidFill>
              </a:rPr>
              <a:t>Naıve Bayes classifier</a:t>
            </a:r>
            <a:endParaRPr lang="en-US" dirty="0"/>
          </a:p>
          <a:p>
            <a:pPr lvl="1"/>
            <a:r>
              <a:rPr lang="en-US" dirty="0"/>
              <a:t>Two pairs of Datasets were used for Training and testing </a:t>
            </a:r>
          </a:p>
          <a:p>
            <a:pPr lvl="2"/>
            <a:r>
              <a:rPr lang="en-US" dirty="0" err="1"/>
              <a:t>HumDiv</a:t>
            </a:r>
            <a:r>
              <a:rPr lang="en-US" dirty="0"/>
              <a:t> and </a:t>
            </a:r>
            <a:r>
              <a:rPr lang="en-US" dirty="0" err="1"/>
              <a:t>HumVar</a:t>
            </a:r>
            <a:endParaRPr lang="en-US" dirty="0"/>
          </a:p>
          <a:p>
            <a:pPr lvl="1"/>
            <a:r>
              <a:rPr lang="en-US" dirty="0"/>
              <a:t> </a:t>
            </a:r>
          </a:p>
        </p:txBody>
      </p:sp>
      <p:sp>
        <p:nvSpPr>
          <p:cNvPr id="4" name="Date Placeholder 3"/>
          <p:cNvSpPr>
            <a:spLocks noGrp="1"/>
          </p:cNvSpPr>
          <p:nvPr>
            <p:ph type="dt" sz="half" idx="10"/>
          </p:nvPr>
        </p:nvSpPr>
        <p:spPr/>
        <p:txBody>
          <a:bodyPr/>
          <a:lstStyle/>
          <a:p>
            <a:fld id="{4E420825-5688-4ACB-B50B-C4289A00AB98}" type="datetime1">
              <a:rPr lang="en-US" smtClean="0">
                <a:solidFill>
                  <a:srgbClr val="FFFFFF"/>
                </a:solidFill>
              </a:rPr>
              <a:t>4/18/2020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46</a:t>
            </a:fld>
            <a:endParaRPr lang="en-US">
              <a:solidFill>
                <a:srgbClr val="FFFFFF"/>
              </a:solidFill>
            </a:endParaRPr>
          </a:p>
        </p:txBody>
      </p:sp>
    </p:spTree>
    <p:extLst>
      <p:ext uri="{BB962C8B-B14F-4D97-AF65-F5344CB8AC3E}">
        <p14:creationId xmlns:p14="http://schemas.microsoft.com/office/powerpoint/2010/main" val="33516707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130" y="0"/>
            <a:ext cx="8229600" cy="1143000"/>
          </a:xfrm>
        </p:spPr>
        <p:txBody>
          <a:bodyPr/>
          <a:lstStyle/>
          <a:p>
            <a:r>
              <a:rPr lang="en-US" dirty="0"/>
              <a:t>Polyphen-2</a:t>
            </a:r>
          </a:p>
        </p:txBody>
      </p:sp>
      <p:sp>
        <p:nvSpPr>
          <p:cNvPr id="3" name="Content Placeholder 2"/>
          <p:cNvSpPr>
            <a:spLocks noGrp="1"/>
          </p:cNvSpPr>
          <p:nvPr>
            <p:ph idx="1"/>
          </p:nvPr>
        </p:nvSpPr>
        <p:spPr>
          <a:xfrm>
            <a:off x="457200" y="1160930"/>
            <a:ext cx="8229600" cy="4525963"/>
          </a:xfrm>
        </p:spPr>
        <p:txBody>
          <a:bodyPr/>
          <a:lstStyle/>
          <a:p>
            <a:r>
              <a:rPr lang="en-US" dirty="0"/>
              <a:t> Report the output</a:t>
            </a:r>
          </a:p>
          <a:p>
            <a:pPr lvl="2"/>
            <a:r>
              <a:rPr lang="en-US" dirty="0"/>
              <a:t>Benign, Affect function </a:t>
            </a:r>
          </a:p>
          <a:p>
            <a:r>
              <a:rPr lang="en-US" dirty="0"/>
              <a:t> Model have been tested on datasets and website provides estimation of models</a:t>
            </a:r>
          </a:p>
          <a:p>
            <a:pPr lvl="1"/>
            <a:r>
              <a:rPr lang="en-US" dirty="0"/>
              <a:t>ROC curves</a:t>
            </a:r>
          </a:p>
        </p:txBody>
      </p:sp>
      <p:sp>
        <p:nvSpPr>
          <p:cNvPr id="4" name="Date Placeholder 3"/>
          <p:cNvSpPr>
            <a:spLocks noGrp="1"/>
          </p:cNvSpPr>
          <p:nvPr>
            <p:ph type="dt" sz="half" idx="10"/>
          </p:nvPr>
        </p:nvSpPr>
        <p:spPr/>
        <p:txBody>
          <a:bodyPr/>
          <a:lstStyle/>
          <a:p>
            <a:fld id="{4E420825-5688-4ACB-B50B-C4289A00AB98}" type="datetime1">
              <a:rPr lang="en-US" smtClean="0">
                <a:solidFill>
                  <a:srgbClr val="FFFFFF"/>
                </a:solidFill>
              </a:rPr>
              <a:pPr/>
              <a:t>4/18/2020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47</a:t>
            </a:fld>
            <a:endParaRPr lang="en-US">
              <a:solidFill>
                <a:srgbClr val="FFFFFF"/>
              </a:solidFill>
            </a:endParaRPr>
          </a:p>
        </p:txBody>
      </p:sp>
    </p:spTree>
    <p:extLst>
      <p:ext uri="{BB962C8B-B14F-4D97-AF65-F5344CB8AC3E}">
        <p14:creationId xmlns:p14="http://schemas.microsoft.com/office/powerpoint/2010/main" val="42040414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dirty="0"/>
              <a:t>PolyPhen-2 Databases</a:t>
            </a:r>
          </a:p>
        </p:txBody>
      </p:sp>
      <p:sp>
        <p:nvSpPr>
          <p:cNvPr id="3" name="Content Placeholder 2"/>
          <p:cNvSpPr>
            <a:spLocks noGrp="1"/>
          </p:cNvSpPr>
          <p:nvPr>
            <p:ph idx="1"/>
          </p:nvPr>
        </p:nvSpPr>
        <p:spPr>
          <a:xfrm>
            <a:off x="457200" y="1828801"/>
            <a:ext cx="8229600" cy="3657600"/>
          </a:xfrm>
        </p:spPr>
        <p:txBody>
          <a:bodyPr/>
          <a:lstStyle/>
          <a:p>
            <a:r>
              <a:rPr lang="en-US" dirty="0" err="1"/>
              <a:t>HumDiv</a:t>
            </a:r>
            <a:r>
              <a:rPr lang="en-US" dirty="0"/>
              <a:t>:</a:t>
            </a:r>
          </a:p>
          <a:p>
            <a:pPr lvl="1"/>
            <a:r>
              <a:rPr lang="en-US" dirty="0" err="1"/>
              <a:t>UniProtKB</a:t>
            </a:r>
            <a:r>
              <a:rPr lang="en-US" dirty="0"/>
              <a:t>: </a:t>
            </a:r>
            <a:r>
              <a:rPr lang="en-US" dirty="0">
                <a:solidFill>
                  <a:srgbClr val="FFFF00"/>
                </a:solidFill>
              </a:rPr>
              <a:t>(All damaging alleles with known effects on the molecular function causing human Mendelian diseases) </a:t>
            </a:r>
            <a:r>
              <a:rPr lang="en-US" dirty="0"/>
              <a:t>+ </a:t>
            </a:r>
            <a:r>
              <a:rPr lang="en-US" dirty="0">
                <a:solidFill>
                  <a:schemeClr val="bg1"/>
                </a:solidFill>
              </a:rPr>
              <a:t>(Differences between human proteins and their closely related mammalian homologs, assumed to be non-damaging)</a:t>
            </a:r>
          </a:p>
        </p:txBody>
      </p:sp>
      <p:sp>
        <p:nvSpPr>
          <p:cNvPr id="4" name="Date Placeholder 3"/>
          <p:cNvSpPr>
            <a:spLocks noGrp="1"/>
          </p:cNvSpPr>
          <p:nvPr>
            <p:ph type="dt" sz="half" idx="10"/>
          </p:nvPr>
        </p:nvSpPr>
        <p:spPr/>
        <p:txBody>
          <a:bodyPr/>
          <a:lstStyle/>
          <a:p>
            <a:fld id="{D28B3078-EFE4-4B4F-BA5B-5C5F4FB74A0E}" type="datetime1">
              <a:rPr lang="en-US" smtClean="0">
                <a:solidFill>
                  <a:srgbClr val="FFFFFF"/>
                </a:solidFill>
              </a:rPr>
              <a:t>4/18/2020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48</a:t>
            </a:fld>
            <a:endParaRPr lang="en-US">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PolyPhen-2 Databases</a:t>
            </a:r>
          </a:p>
        </p:txBody>
      </p:sp>
      <p:sp>
        <p:nvSpPr>
          <p:cNvPr id="3" name="Content Placeholder 2"/>
          <p:cNvSpPr>
            <a:spLocks noGrp="1"/>
          </p:cNvSpPr>
          <p:nvPr>
            <p:ph idx="1"/>
          </p:nvPr>
        </p:nvSpPr>
        <p:spPr>
          <a:xfrm>
            <a:off x="457200" y="2438400"/>
            <a:ext cx="8229600" cy="2895600"/>
          </a:xfrm>
        </p:spPr>
        <p:txBody>
          <a:bodyPr/>
          <a:lstStyle/>
          <a:p>
            <a:r>
              <a:rPr lang="en-US" dirty="0" err="1"/>
              <a:t>HumanVar</a:t>
            </a:r>
            <a:endParaRPr lang="en-US" dirty="0"/>
          </a:p>
          <a:p>
            <a:pPr lvl="1"/>
            <a:r>
              <a:rPr lang="en-US" dirty="0" err="1">
                <a:solidFill>
                  <a:schemeClr val="bg1"/>
                </a:solidFill>
              </a:rPr>
              <a:t>UniProtKB</a:t>
            </a:r>
            <a:r>
              <a:rPr lang="en-US" dirty="0">
                <a:solidFill>
                  <a:schemeClr val="bg1"/>
                </a:solidFill>
              </a:rPr>
              <a:t>: All human disease-causing mutations + common human </a:t>
            </a:r>
            <a:r>
              <a:rPr lang="en-US" dirty="0" err="1">
                <a:solidFill>
                  <a:schemeClr val="bg1"/>
                </a:solidFill>
              </a:rPr>
              <a:t>nsSNPs</a:t>
            </a:r>
            <a:r>
              <a:rPr lang="en-US" dirty="0">
                <a:solidFill>
                  <a:schemeClr val="bg1"/>
                </a:solidFill>
              </a:rPr>
              <a:t> (MAF&gt;1%) with no annotated involvement in disease (treated as non-damaging)</a:t>
            </a:r>
          </a:p>
          <a:p>
            <a:endParaRPr lang="en-US" dirty="0"/>
          </a:p>
        </p:txBody>
      </p:sp>
      <p:sp>
        <p:nvSpPr>
          <p:cNvPr id="4" name="Date Placeholder 3"/>
          <p:cNvSpPr>
            <a:spLocks noGrp="1"/>
          </p:cNvSpPr>
          <p:nvPr>
            <p:ph type="dt" sz="half" idx="10"/>
          </p:nvPr>
        </p:nvSpPr>
        <p:spPr/>
        <p:txBody>
          <a:bodyPr/>
          <a:lstStyle/>
          <a:p>
            <a:fld id="{C1705A41-942D-40BF-9D1F-DCA1682FAFC6}" type="datetime1">
              <a:rPr lang="en-US" smtClean="0">
                <a:solidFill>
                  <a:srgbClr val="FFFFFF"/>
                </a:solidFill>
              </a:rPr>
              <a:t>4/18/2020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49</a:t>
            </a:fld>
            <a:endParaRPr lang="en-US">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Highlights</a:t>
            </a:r>
          </a:p>
        </p:txBody>
      </p:sp>
      <p:sp>
        <p:nvSpPr>
          <p:cNvPr id="3" name="Content Placeholder 2"/>
          <p:cNvSpPr>
            <a:spLocks noGrp="1"/>
          </p:cNvSpPr>
          <p:nvPr>
            <p:ph idx="1"/>
          </p:nvPr>
        </p:nvSpPr>
        <p:spPr/>
        <p:txBody>
          <a:bodyPr/>
          <a:lstStyle/>
          <a:p>
            <a:r>
              <a:rPr lang="en-US" dirty="0"/>
              <a:t> Variation in a gene </a:t>
            </a:r>
          </a:p>
          <a:p>
            <a:pPr lvl="1"/>
            <a:r>
              <a:rPr lang="en-US" dirty="0"/>
              <a:t>Impacts the functioning of a protein?</a:t>
            </a:r>
            <a:br>
              <a:rPr lang="en-US" dirty="0"/>
            </a:br>
            <a:br>
              <a:rPr lang="en-US" dirty="0"/>
            </a:br>
            <a:br>
              <a:rPr lang="en-US" dirty="0"/>
            </a:br>
            <a:r>
              <a:rPr lang="en-US" dirty="0"/>
              <a:t> </a:t>
            </a:r>
          </a:p>
          <a:p>
            <a:r>
              <a:rPr lang="en-US" dirty="0"/>
              <a:t> Can we predict the impact using models?</a:t>
            </a:r>
          </a:p>
          <a:p>
            <a:pPr lvl="1"/>
            <a:r>
              <a:rPr lang="en-US" dirty="0"/>
              <a:t>Sequence-based approaches (SIFT)</a:t>
            </a:r>
          </a:p>
          <a:p>
            <a:pPr lvl="1"/>
            <a:r>
              <a:rPr lang="en-US" dirty="0" err="1"/>
              <a:t>Sequence+Structure-based</a:t>
            </a:r>
            <a:r>
              <a:rPr lang="en-US" dirty="0"/>
              <a:t> approaches (PolyPhen2)</a:t>
            </a:r>
          </a:p>
          <a:p>
            <a:pPr marL="0" indent="0">
              <a:buNone/>
            </a:pPr>
            <a:endParaRPr lang="en-US" dirty="0"/>
          </a:p>
        </p:txBody>
      </p:sp>
      <p:sp>
        <p:nvSpPr>
          <p:cNvPr id="4" name="Date Placeholder 3"/>
          <p:cNvSpPr>
            <a:spLocks noGrp="1"/>
          </p:cNvSpPr>
          <p:nvPr>
            <p:ph type="dt" sz="half" idx="10"/>
          </p:nvPr>
        </p:nvSpPr>
        <p:spPr/>
        <p:txBody>
          <a:bodyPr/>
          <a:lstStyle/>
          <a:p>
            <a:fld id="{4E420825-5688-4ACB-B50B-C4289A00AB98}" type="datetime1">
              <a:rPr lang="en-US" smtClean="0">
                <a:solidFill>
                  <a:srgbClr val="FFFFFF"/>
                </a:solidFill>
              </a:rPr>
              <a:t>4/18/2020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5</a:t>
            </a:fld>
            <a:endParaRPr lang="en-US">
              <a:solidFill>
                <a:srgbClr val="FFFFFF"/>
              </a:solidFill>
            </a:endParaRPr>
          </a:p>
        </p:txBody>
      </p:sp>
    </p:spTree>
    <p:extLst>
      <p:ext uri="{BB962C8B-B14F-4D97-AF65-F5344CB8AC3E}">
        <p14:creationId xmlns:p14="http://schemas.microsoft.com/office/powerpoint/2010/main" val="42209447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304800"/>
            <a:ext cx="8229600" cy="1143000"/>
          </a:xfrm>
        </p:spPr>
        <p:txBody>
          <a:bodyPr/>
          <a:lstStyle/>
          <a:p>
            <a:r>
              <a:rPr lang="en-US" dirty="0"/>
              <a:t>PolyPhen-2</a:t>
            </a:r>
          </a:p>
        </p:txBody>
      </p:sp>
      <p:sp>
        <p:nvSpPr>
          <p:cNvPr id="6" name="Content Placeholder 5"/>
          <p:cNvSpPr>
            <a:spLocks noGrp="1"/>
          </p:cNvSpPr>
          <p:nvPr>
            <p:ph idx="1"/>
          </p:nvPr>
        </p:nvSpPr>
        <p:spPr>
          <a:xfrm>
            <a:off x="457200" y="1295400"/>
            <a:ext cx="8229600" cy="4525963"/>
          </a:xfrm>
        </p:spPr>
        <p:txBody>
          <a:bodyPr/>
          <a:lstStyle/>
          <a:p>
            <a:r>
              <a:rPr lang="en-US" dirty="0"/>
              <a:t> </a:t>
            </a:r>
            <a:r>
              <a:rPr lang="en-US" sz="2800" dirty="0"/>
              <a:t>My predictions were carried out on the online server (PolyPhen-2v2.2.2; 11/29/2015 ) using both </a:t>
            </a:r>
            <a:r>
              <a:rPr lang="en-US" sz="2800" u="sng" dirty="0"/>
              <a:t>Query Data</a:t>
            </a:r>
            <a:r>
              <a:rPr lang="en-US" sz="2800" dirty="0"/>
              <a:t> and </a:t>
            </a:r>
            <a:r>
              <a:rPr lang="en-US" sz="2800" u="sng" dirty="0"/>
              <a:t>Batch Query </a:t>
            </a:r>
            <a:r>
              <a:rPr lang="en-US" sz="2800" dirty="0"/>
              <a:t>Options</a:t>
            </a:r>
          </a:p>
          <a:p>
            <a:pPr lvl="1"/>
            <a:r>
              <a:rPr lang="en-US" dirty="0"/>
              <a:t>Input: </a:t>
            </a:r>
          </a:p>
          <a:p>
            <a:pPr lvl="2"/>
            <a:r>
              <a:rPr lang="en-US" sz="2000" dirty="0" err="1"/>
              <a:t>SwissProt</a:t>
            </a:r>
            <a:r>
              <a:rPr lang="en-US" sz="2000" dirty="0"/>
              <a:t> ID(s) or </a:t>
            </a:r>
            <a:r>
              <a:rPr lang="en-US" sz="2000" dirty="0" err="1"/>
              <a:t>fasta</a:t>
            </a:r>
            <a:r>
              <a:rPr lang="en-US" sz="2000" dirty="0"/>
              <a:t> sequence with SNPs</a:t>
            </a:r>
          </a:p>
          <a:p>
            <a:pPr lvl="1"/>
            <a:r>
              <a:rPr lang="en-US" sz="2000" dirty="0"/>
              <a:t>Options allowed</a:t>
            </a:r>
          </a:p>
          <a:p>
            <a:pPr lvl="2"/>
            <a:r>
              <a:rPr lang="en-US" sz="2000" dirty="0"/>
              <a:t>Classifier Model: </a:t>
            </a:r>
            <a:r>
              <a:rPr lang="en-US" sz="2000" dirty="0" err="1"/>
              <a:t>HumDiv</a:t>
            </a:r>
            <a:r>
              <a:rPr lang="en-US" sz="2000" dirty="0"/>
              <a:t> or </a:t>
            </a:r>
            <a:r>
              <a:rPr lang="en-US" sz="2000" dirty="0" err="1"/>
              <a:t>HumVar</a:t>
            </a:r>
            <a:r>
              <a:rPr lang="en-US" sz="2000" dirty="0"/>
              <a:t> </a:t>
            </a:r>
          </a:p>
          <a:p>
            <a:pPr lvl="2"/>
            <a:r>
              <a:rPr lang="en-US" sz="2000" dirty="0"/>
              <a:t>Genome Assembly: GRCh37 or hg19</a:t>
            </a:r>
          </a:p>
          <a:p>
            <a:pPr lvl="2"/>
            <a:r>
              <a:rPr lang="en-US" sz="2000" dirty="0"/>
              <a:t>Transcripts allowed: All, </a:t>
            </a:r>
            <a:r>
              <a:rPr lang="en-US" sz="2000" dirty="0" err="1"/>
              <a:t>Cannonical,Coding</a:t>
            </a:r>
            <a:r>
              <a:rPr lang="en-US" sz="2000" dirty="0"/>
              <a:t>, </a:t>
            </a:r>
          </a:p>
          <a:p>
            <a:pPr lvl="2"/>
            <a:r>
              <a:rPr lang="en-US" sz="2000" dirty="0"/>
              <a:t>Annotations: All or Coding or </a:t>
            </a:r>
            <a:r>
              <a:rPr lang="en-US" sz="2000" dirty="0" err="1"/>
              <a:t>Missense</a:t>
            </a:r>
            <a:r>
              <a:rPr lang="en-US" sz="2000" dirty="0"/>
              <a:t>  </a:t>
            </a:r>
          </a:p>
        </p:txBody>
      </p:sp>
      <p:sp>
        <p:nvSpPr>
          <p:cNvPr id="2" name="Date Placeholder 1"/>
          <p:cNvSpPr>
            <a:spLocks noGrp="1"/>
          </p:cNvSpPr>
          <p:nvPr>
            <p:ph type="dt" sz="half" idx="10"/>
          </p:nvPr>
        </p:nvSpPr>
        <p:spPr/>
        <p:txBody>
          <a:bodyPr/>
          <a:lstStyle/>
          <a:p>
            <a:fld id="{8F7FC9DC-F07B-46D9-B972-F2DF7EBD76D4}" type="datetime1">
              <a:rPr lang="en-US" smtClean="0">
                <a:solidFill>
                  <a:srgbClr val="FFFFFF"/>
                </a:solidFill>
              </a:rPr>
              <a:pPr/>
              <a:t>4/18/2020</a:t>
            </a:fld>
            <a:endParaRPr lang="en-US">
              <a:solidFill>
                <a:srgbClr val="FFFFFF"/>
              </a:solidFill>
            </a:endParaRPr>
          </a:p>
        </p:txBody>
      </p:sp>
      <p:sp>
        <p:nvSpPr>
          <p:cNvPr id="3" name="Footer Placeholder 2"/>
          <p:cNvSpPr>
            <a:spLocks noGrp="1"/>
          </p:cNvSpPr>
          <p:nvPr>
            <p:ph type="ftr" sz="quarter" idx="11"/>
          </p:nvPr>
        </p:nvSpPr>
        <p:spPr/>
        <p:txBody>
          <a:bodyPr/>
          <a:lstStyle/>
          <a:p>
            <a:r>
              <a:rPr lang="en-US">
                <a:solidFill>
                  <a:srgbClr val="FFFFFF"/>
                </a:solidFill>
              </a:rPr>
              <a:t>S. Ravichandran, Ph.D.</a:t>
            </a:r>
          </a:p>
        </p:txBody>
      </p:sp>
      <p:sp>
        <p:nvSpPr>
          <p:cNvPr id="4" name="Slide Number Placeholder 3"/>
          <p:cNvSpPr>
            <a:spLocks noGrp="1"/>
          </p:cNvSpPr>
          <p:nvPr>
            <p:ph type="sldNum" sz="quarter" idx="12"/>
          </p:nvPr>
        </p:nvSpPr>
        <p:spPr/>
        <p:txBody>
          <a:bodyPr/>
          <a:lstStyle/>
          <a:p>
            <a:fld id="{70BA8DDC-291D-49DE-9217-3817C245B79C}" type="slidenum">
              <a:rPr lang="en-US" smtClean="0">
                <a:solidFill>
                  <a:srgbClr val="FFFFFF"/>
                </a:solidFill>
              </a:rPr>
              <a:pPr/>
              <a:t>50</a:t>
            </a:fld>
            <a:endParaRPr lang="en-US" dirty="0">
              <a:solidFill>
                <a:srgbClr val="FFFFFF"/>
              </a:solidFill>
            </a:endParaRPr>
          </a:p>
        </p:txBody>
      </p:sp>
      <p:sp>
        <p:nvSpPr>
          <p:cNvPr id="8" name="Rectangle 7"/>
          <p:cNvSpPr/>
          <p:nvPr/>
        </p:nvSpPr>
        <p:spPr>
          <a:xfrm>
            <a:off x="190273" y="0"/>
            <a:ext cx="4044697" cy="369332"/>
          </a:xfrm>
          <a:prstGeom prst="rect">
            <a:avLst/>
          </a:prstGeom>
        </p:spPr>
        <p:txBody>
          <a:bodyPr wrap="none">
            <a:spAutoFit/>
          </a:bodyPr>
          <a:lstStyle/>
          <a:p>
            <a:r>
              <a:rPr lang="en-US" dirty="0">
                <a:solidFill>
                  <a:schemeClr val="bg1"/>
                </a:solidFill>
              </a:rPr>
              <a:t>http://genetics.bwh.harvard.edu/pph2</a:t>
            </a:r>
            <a:r>
              <a:rPr lang="en-US" dirty="0"/>
              <a:t>/</a:t>
            </a:r>
          </a:p>
        </p:txBody>
      </p:sp>
    </p:spTree>
    <p:extLst>
      <p:ext uri="{BB962C8B-B14F-4D97-AF65-F5344CB8AC3E}">
        <p14:creationId xmlns:p14="http://schemas.microsoft.com/office/powerpoint/2010/main" val="8841151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Variations</a:t>
            </a:r>
          </a:p>
        </p:txBody>
      </p:sp>
      <p:sp>
        <p:nvSpPr>
          <p:cNvPr id="3" name="Date Placeholder 2"/>
          <p:cNvSpPr>
            <a:spLocks noGrp="1"/>
          </p:cNvSpPr>
          <p:nvPr>
            <p:ph type="dt" sz="half" idx="10"/>
          </p:nvPr>
        </p:nvSpPr>
        <p:spPr/>
        <p:txBody>
          <a:bodyPr/>
          <a:lstStyle/>
          <a:p>
            <a:fld id="{02580137-E921-4087-AC1A-86DBA592B7C1}" type="datetime1">
              <a:rPr lang="en-US" smtClean="0">
                <a:solidFill>
                  <a:srgbClr val="FFFFFF"/>
                </a:solidFill>
              </a:rPr>
              <a:pPr/>
              <a:t>4/18/2020</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S. Ravichandran, Ph.D.</a:t>
            </a:r>
          </a:p>
        </p:txBody>
      </p:sp>
      <p:sp>
        <p:nvSpPr>
          <p:cNvPr id="5" name="Slide Number Placeholder 4"/>
          <p:cNvSpPr>
            <a:spLocks noGrp="1"/>
          </p:cNvSpPr>
          <p:nvPr>
            <p:ph type="sldNum" sz="quarter" idx="12"/>
          </p:nvPr>
        </p:nvSpPr>
        <p:spPr/>
        <p:txBody>
          <a:bodyPr/>
          <a:lstStyle/>
          <a:p>
            <a:fld id="{95E7015E-02F1-42A3-8347-6C695BCA7CFF}" type="slidenum">
              <a:rPr lang="en-US" smtClean="0">
                <a:solidFill>
                  <a:srgbClr val="FFFFFF"/>
                </a:solidFill>
              </a:rPr>
              <a:pPr/>
              <a:t>51</a:t>
            </a:fld>
            <a:endParaRPr lang="en-US">
              <a:solidFill>
                <a:srgbClr val="FFFFFF"/>
              </a:solidFill>
            </a:endParaRPr>
          </a:p>
        </p:txBody>
      </p:sp>
      <p:sp>
        <p:nvSpPr>
          <p:cNvPr id="6" name="TextBox 5"/>
          <p:cNvSpPr txBox="1"/>
          <p:nvPr/>
        </p:nvSpPr>
        <p:spPr>
          <a:xfrm>
            <a:off x="289605" y="1776423"/>
            <a:ext cx="7539318" cy="2400657"/>
          </a:xfrm>
          <a:prstGeom prst="rect">
            <a:avLst/>
          </a:prstGeom>
          <a:noFill/>
        </p:spPr>
        <p:txBody>
          <a:bodyPr wrap="square" rtlCol="0">
            <a:spAutoFit/>
          </a:bodyPr>
          <a:lstStyle/>
          <a:p>
            <a:r>
              <a:rPr lang="en-US" b="1" dirty="0">
                <a:solidFill>
                  <a:srgbClr val="FFFFFF"/>
                </a:solidFill>
              </a:rPr>
              <a:t>                                                                     SIFT             PolyPhen2</a:t>
            </a:r>
          </a:p>
          <a:p>
            <a:r>
              <a:rPr lang="en-US" sz="2400" b="1" dirty="0">
                <a:solidFill>
                  <a:srgbClr val="FFFFFF"/>
                </a:solidFill>
              </a:rPr>
              <a:t>    </a:t>
            </a:r>
            <a:r>
              <a:rPr lang="en-US" b="1" dirty="0">
                <a:solidFill>
                  <a:srgbClr val="FFFFFF"/>
                </a:solidFill>
              </a:rPr>
              <a:t>Gene     Variation           </a:t>
            </a:r>
            <a:r>
              <a:rPr lang="en-US" b="1" dirty="0" err="1">
                <a:solidFill>
                  <a:srgbClr val="FFFFFF"/>
                </a:solidFill>
              </a:rPr>
              <a:t>Pred</a:t>
            </a:r>
            <a:r>
              <a:rPr lang="en-US" b="1" dirty="0">
                <a:solidFill>
                  <a:srgbClr val="FFFFFF"/>
                </a:solidFill>
              </a:rPr>
              <a:t>(Score)  MSC(SC)       </a:t>
            </a:r>
            <a:r>
              <a:rPr lang="en-US" b="1" dirty="0" err="1">
                <a:solidFill>
                  <a:srgbClr val="FFFFFF"/>
                </a:solidFill>
              </a:rPr>
              <a:t>Pred</a:t>
            </a:r>
            <a:r>
              <a:rPr lang="en-US" b="1" dirty="0">
                <a:solidFill>
                  <a:srgbClr val="FFFFFF"/>
                </a:solidFill>
              </a:rPr>
              <a:t>(</a:t>
            </a:r>
            <a:r>
              <a:rPr lang="en-US" b="1" dirty="0" err="1">
                <a:solidFill>
                  <a:srgbClr val="FFFFFF"/>
                </a:solidFill>
              </a:rPr>
              <a:t>Prob</a:t>
            </a:r>
            <a:r>
              <a:rPr lang="en-US" b="1" dirty="0">
                <a:solidFill>
                  <a:srgbClr val="FFFFFF"/>
                </a:solidFill>
              </a:rPr>
              <a:t>)</a:t>
            </a:r>
          </a:p>
          <a:p>
            <a:br>
              <a:rPr lang="en-US" dirty="0">
                <a:solidFill>
                  <a:srgbClr val="66FF33"/>
                </a:solidFill>
                <a:latin typeface="Courier New" panose="02070309020205020404" pitchFamily="49" charset="0"/>
                <a:cs typeface="Courier New" panose="02070309020205020404" pitchFamily="49" charset="0"/>
              </a:rPr>
            </a:br>
            <a:r>
              <a:rPr lang="en-US" dirty="0">
                <a:solidFill>
                  <a:srgbClr val="66FF33"/>
                </a:solidFill>
                <a:latin typeface="Courier New" panose="02070309020205020404" pitchFamily="49" charset="0"/>
                <a:cs typeface="Courier New" panose="02070309020205020404" pitchFamily="49" charset="0"/>
              </a:rPr>
              <a:t>   </a:t>
            </a:r>
            <a:r>
              <a:rPr lang="en-US" b="1" dirty="0">
                <a:solidFill>
                  <a:srgbClr val="FFC000"/>
                </a:solidFill>
                <a:latin typeface="Courier New" panose="02070309020205020404" pitchFamily="49" charset="0"/>
                <a:cs typeface="Courier New" panose="02070309020205020404" pitchFamily="49" charset="0"/>
              </a:rPr>
              <a:t>BRAF    D454E     </a:t>
            </a:r>
            <a:r>
              <a:rPr lang="en-US" b="1" dirty="0">
                <a:solidFill>
                  <a:srgbClr val="66FF33"/>
                </a:solidFill>
                <a:latin typeface="Courier New" panose="02070309020205020404" pitchFamily="49" charset="0"/>
                <a:cs typeface="Courier New" panose="02070309020205020404" pitchFamily="49" charset="0"/>
              </a:rPr>
              <a:t>TOL(0.38) 1.96(254) BEN(0.002)</a:t>
            </a:r>
            <a:br>
              <a:rPr lang="en-US" b="1" dirty="0">
                <a:solidFill>
                  <a:srgbClr val="66FF33"/>
                </a:solidFill>
                <a:latin typeface="Courier New" panose="02070309020205020404" pitchFamily="49" charset="0"/>
                <a:cs typeface="Courier New" panose="02070309020205020404" pitchFamily="49" charset="0"/>
              </a:rPr>
            </a:br>
            <a:r>
              <a:rPr lang="en-US" b="1" dirty="0">
                <a:solidFill>
                  <a:srgbClr val="66FF33"/>
                </a:solidFill>
                <a:latin typeface="Courier New" panose="02070309020205020404" pitchFamily="49" charset="0"/>
                <a:cs typeface="Courier New" panose="02070309020205020404" pitchFamily="49" charset="0"/>
              </a:rPr>
              <a:t>           </a:t>
            </a:r>
            <a:r>
              <a:rPr lang="en-US" b="1" dirty="0">
                <a:solidFill>
                  <a:srgbClr val="FFC000"/>
                </a:solidFill>
                <a:latin typeface="Courier New" panose="02070309020205020404" pitchFamily="49" charset="0"/>
                <a:cs typeface="Courier New" panose="02070309020205020404" pitchFamily="49" charset="0"/>
              </a:rPr>
              <a:t>A712T</a:t>
            </a:r>
            <a:r>
              <a:rPr lang="en-US" b="1" dirty="0">
                <a:solidFill>
                  <a:srgbClr val="66FF33"/>
                </a:solidFill>
                <a:latin typeface="Courier New" panose="02070309020205020404" pitchFamily="49" charset="0"/>
                <a:cs typeface="Courier New" panose="02070309020205020404" pitchFamily="49" charset="0"/>
              </a:rPr>
              <a:t>     TOL(0.49) 1.96(250) BEN(0.000)</a:t>
            </a:r>
          </a:p>
          <a:p>
            <a:r>
              <a:rPr lang="en-US" b="1" dirty="0">
                <a:solidFill>
                  <a:srgbClr val="66FF33"/>
                </a:solidFill>
                <a:latin typeface="Courier New" panose="02070309020205020404" pitchFamily="49" charset="0"/>
                <a:cs typeface="Courier New" panose="02070309020205020404" pitchFamily="49" charset="0"/>
              </a:rPr>
              <a:t>           </a:t>
            </a:r>
            <a:r>
              <a:rPr lang="en-US" b="1" dirty="0">
                <a:solidFill>
                  <a:srgbClr val="FFC000"/>
                </a:solidFill>
                <a:latin typeface="Courier New" panose="02070309020205020404" pitchFamily="49" charset="0"/>
                <a:cs typeface="Courier New" panose="02070309020205020404" pitchFamily="49" charset="0"/>
              </a:rPr>
              <a:t>E695Q</a:t>
            </a:r>
            <a:r>
              <a:rPr lang="en-US" b="1" dirty="0">
                <a:solidFill>
                  <a:srgbClr val="66FF33"/>
                </a:solidFill>
                <a:latin typeface="Courier New" panose="02070309020205020404" pitchFamily="49" charset="0"/>
                <a:cs typeface="Courier New" panose="02070309020205020404" pitchFamily="49" charset="0"/>
              </a:rPr>
              <a:t>     TOL(0.26) 1.97(254) BEN(0.330)</a:t>
            </a:r>
            <a:br>
              <a:rPr lang="en-US" b="1" dirty="0">
                <a:solidFill>
                  <a:srgbClr val="66FF33"/>
                </a:solidFill>
                <a:latin typeface="Courier New" panose="02070309020205020404" pitchFamily="49" charset="0"/>
                <a:cs typeface="Courier New" panose="02070309020205020404" pitchFamily="49" charset="0"/>
              </a:rPr>
            </a:br>
            <a:br>
              <a:rPr lang="en-US" b="1" dirty="0">
                <a:solidFill>
                  <a:srgbClr val="66FF33"/>
                </a:solidFill>
                <a:latin typeface="Courier New" panose="02070309020205020404" pitchFamily="49" charset="0"/>
                <a:cs typeface="Courier New" panose="02070309020205020404" pitchFamily="49" charset="0"/>
              </a:rPr>
            </a:br>
            <a:r>
              <a:rPr lang="en-US" b="1" dirty="0">
                <a:solidFill>
                  <a:srgbClr val="66FF33"/>
                </a:solidFill>
                <a:latin typeface="Courier New" panose="02070309020205020404" pitchFamily="49" charset="0"/>
                <a:cs typeface="Courier New" panose="02070309020205020404" pitchFamily="49" charset="0"/>
              </a:rPr>
              <a:t>   </a:t>
            </a:r>
            <a:r>
              <a:rPr lang="en-US" b="1" dirty="0">
                <a:solidFill>
                  <a:srgbClr val="FFC000"/>
                </a:solidFill>
                <a:latin typeface="Courier New" panose="02070309020205020404" pitchFamily="49" charset="0"/>
                <a:cs typeface="Courier New" panose="02070309020205020404" pitchFamily="49" charset="0"/>
              </a:rPr>
              <a:t>CDKN2A  R87P      </a:t>
            </a:r>
            <a:r>
              <a:rPr lang="en-US" b="1" dirty="0">
                <a:solidFill>
                  <a:srgbClr val="FF0000"/>
                </a:solidFill>
                <a:latin typeface="Courier New" panose="02070309020205020404" pitchFamily="49" charset="0"/>
                <a:cs typeface="Courier New" panose="02070309020205020404" pitchFamily="49" charset="0"/>
              </a:rPr>
              <a:t>APF(0.02) 2.34(101) PRD(1.00)        </a:t>
            </a:r>
          </a:p>
        </p:txBody>
      </p:sp>
      <p:sp>
        <p:nvSpPr>
          <p:cNvPr id="7" name="TextBox 6"/>
          <p:cNvSpPr txBox="1"/>
          <p:nvPr/>
        </p:nvSpPr>
        <p:spPr>
          <a:xfrm>
            <a:off x="325464" y="4298804"/>
            <a:ext cx="6772760" cy="1477328"/>
          </a:xfrm>
          <a:prstGeom prst="rect">
            <a:avLst/>
          </a:prstGeom>
          <a:noFill/>
        </p:spPr>
        <p:txBody>
          <a:bodyPr wrap="square" rtlCol="0">
            <a:spAutoFit/>
          </a:bodyPr>
          <a:lstStyle/>
          <a:p>
            <a:r>
              <a:rPr lang="en-US" dirty="0">
                <a:solidFill>
                  <a:srgbClr val="FFFF00"/>
                </a:solidFill>
              </a:rPr>
              <a:t>MSC Median Sequence Conservation</a:t>
            </a:r>
            <a:br>
              <a:rPr lang="en-US" dirty="0">
                <a:solidFill>
                  <a:srgbClr val="FFFF00"/>
                </a:solidFill>
              </a:rPr>
            </a:br>
            <a:r>
              <a:rPr lang="en-US" dirty="0">
                <a:solidFill>
                  <a:srgbClr val="FFFF00"/>
                </a:solidFill>
              </a:rPr>
              <a:t>SC: Sequence represented at this position</a:t>
            </a:r>
            <a:br>
              <a:rPr lang="en-US" dirty="0">
                <a:solidFill>
                  <a:srgbClr val="FFFF00"/>
                </a:solidFill>
              </a:rPr>
            </a:br>
            <a:r>
              <a:rPr lang="en-US" dirty="0">
                <a:solidFill>
                  <a:srgbClr val="FFFF00"/>
                </a:solidFill>
              </a:rPr>
              <a:t>APF: Affect Protein Function </a:t>
            </a:r>
          </a:p>
          <a:p>
            <a:r>
              <a:rPr lang="en-US" dirty="0">
                <a:solidFill>
                  <a:srgbClr val="FFFF00"/>
                </a:solidFill>
              </a:rPr>
              <a:t>PPHEN2: </a:t>
            </a:r>
            <a:r>
              <a:rPr lang="en-US" dirty="0" err="1">
                <a:solidFill>
                  <a:srgbClr val="FFFF00"/>
                </a:solidFill>
              </a:rPr>
              <a:t>HumDiv</a:t>
            </a:r>
            <a:r>
              <a:rPr lang="en-US" dirty="0">
                <a:solidFill>
                  <a:srgbClr val="FFFF00"/>
                </a:solidFill>
              </a:rPr>
              <a:t> DB was used</a:t>
            </a:r>
            <a:br>
              <a:rPr lang="en-US" dirty="0">
                <a:solidFill>
                  <a:srgbClr val="FFFF00"/>
                </a:solidFill>
              </a:rPr>
            </a:br>
            <a:r>
              <a:rPr lang="en-US" dirty="0">
                <a:solidFill>
                  <a:srgbClr val="FFFF00"/>
                </a:solidFill>
              </a:rPr>
              <a:t>PRD: Probably Damaging; BEN: Benign; TOL: Tolerated</a:t>
            </a:r>
          </a:p>
        </p:txBody>
      </p:sp>
      <p:cxnSp>
        <p:nvCxnSpPr>
          <p:cNvPr id="9" name="Straight Connector 8"/>
          <p:cNvCxnSpPr/>
          <p:nvPr/>
        </p:nvCxnSpPr>
        <p:spPr bwMode="auto">
          <a:xfrm>
            <a:off x="325464" y="2545976"/>
            <a:ext cx="7503459" cy="0"/>
          </a:xfrm>
          <a:prstGeom prst="line">
            <a:avLst/>
          </a:prstGeom>
          <a:solidFill>
            <a:schemeClr val="accent1"/>
          </a:solidFill>
          <a:ln w="19050" cap="flat" cmpd="sng" algn="ctr">
            <a:solidFill>
              <a:srgbClr val="FFFF00"/>
            </a:solidFill>
            <a:prstDash val="solid"/>
            <a:round/>
            <a:headEnd type="none" w="med" len="med"/>
            <a:tailEnd type="none" w="med" len="med"/>
          </a:ln>
          <a:effectLst/>
        </p:spPr>
      </p:cxnSp>
    </p:spTree>
    <p:extLst>
      <p:ext uri="{BB962C8B-B14F-4D97-AF65-F5344CB8AC3E}">
        <p14:creationId xmlns:p14="http://schemas.microsoft.com/office/powerpoint/2010/main" val="5422817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Polyphen-2</a:t>
            </a:r>
          </a:p>
        </p:txBody>
      </p:sp>
      <p:sp>
        <p:nvSpPr>
          <p:cNvPr id="6" name="Content Placeholder 5"/>
          <p:cNvSpPr>
            <a:spLocks noGrp="1"/>
          </p:cNvSpPr>
          <p:nvPr>
            <p:ph idx="1"/>
          </p:nvPr>
        </p:nvSpPr>
        <p:spPr/>
        <p:txBody>
          <a:bodyPr/>
          <a:lstStyle/>
          <a:p>
            <a:r>
              <a:rPr lang="en-US" dirty="0"/>
              <a:t> </a:t>
            </a:r>
            <a:r>
              <a:rPr lang="en-US" sz="2400" dirty="0">
                <a:hlinkClick r:id="rId2"/>
              </a:rPr>
              <a:t>http://genetics.bwh.harvard.edu/pph2/bgi.shtml</a:t>
            </a:r>
            <a:r>
              <a:rPr lang="en-US" sz="2400" dirty="0"/>
              <a:t> </a:t>
            </a:r>
          </a:p>
        </p:txBody>
      </p:sp>
      <p:sp>
        <p:nvSpPr>
          <p:cNvPr id="2" name="Date Placeholder 1"/>
          <p:cNvSpPr>
            <a:spLocks noGrp="1"/>
          </p:cNvSpPr>
          <p:nvPr>
            <p:ph type="dt" sz="half" idx="10"/>
          </p:nvPr>
        </p:nvSpPr>
        <p:spPr/>
        <p:txBody>
          <a:bodyPr/>
          <a:lstStyle/>
          <a:p>
            <a:fld id="{9C0038BF-6011-42C5-B52C-47A1F96EA931}" type="datetime1">
              <a:rPr lang="en-US" smtClean="0">
                <a:solidFill>
                  <a:srgbClr val="FFFFFF"/>
                </a:solidFill>
              </a:rPr>
              <a:t>4/18/2020</a:t>
            </a:fld>
            <a:endParaRPr lang="en-US">
              <a:solidFill>
                <a:srgbClr val="FFFFFF"/>
              </a:solidFill>
            </a:endParaRPr>
          </a:p>
        </p:txBody>
      </p:sp>
      <p:sp>
        <p:nvSpPr>
          <p:cNvPr id="3" name="Footer Placeholder 2"/>
          <p:cNvSpPr>
            <a:spLocks noGrp="1"/>
          </p:cNvSpPr>
          <p:nvPr>
            <p:ph type="ftr" sz="quarter" idx="11"/>
          </p:nvPr>
        </p:nvSpPr>
        <p:spPr/>
        <p:txBody>
          <a:bodyPr/>
          <a:lstStyle/>
          <a:p>
            <a:r>
              <a:rPr lang="en-US">
                <a:solidFill>
                  <a:srgbClr val="FFFFFF"/>
                </a:solidFill>
              </a:rPr>
              <a:t>S. Ravichandran, Ph.D.</a:t>
            </a:r>
          </a:p>
        </p:txBody>
      </p:sp>
      <p:sp>
        <p:nvSpPr>
          <p:cNvPr id="4" name="Slide Number Placeholder 3"/>
          <p:cNvSpPr>
            <a:spLocks noGrp="1"/>
          </p:cNvSpPr>
          <p:nvPr>
            <p:ph type="sldNum" sz="quarter" idx="12"/>
          </p:nvPr>
        </p:nvSpPr>
        <p:spPr/>
        <p:txBody>
          <a:bodyPr/>
          <a:lstStyle/>
          <a:p>
            <a:fld id="{70BA8DDC-291D-49DE-9217-3817C245B79C}" type="slidenum">
              <a:rPr lang="en-US" smtClean="0">
                <a:solidFill>
                  <a:srgbClr val="FFFFFF"/>
                </a:solidFill>
              </a:rPr>
              <a:pPr/>
              <a:t>52</a:t>
            </a:fld>
            <a:endParaRPr lang="en-US">
              <a:solidFill>
                <a:srgbClr val="FFFFFF"/>
              </a:solidFill>
            </a:endParaRPr>
          </a:p>
        </p:txBody>
      </p:sp>
    </p:spTree>
    <p:extLst>
      <p:ext uri="{BB962C8B-B14F-4D97-AF65-F5344CB8AC3E}">
        <p14:creationId xmlns:p14="http://schemas.microsoft.com/office/powerpoint/2010/main" val="18915631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CD31A1-9133-4831-ADCE-32199688789B}" type="datetime1">
              <a:rPr lang="en-US" smtClean="0">
                <a:solidFill>
                  <a:srgbClr val="FFFFFF"/>
                </a:solidFill>
              </a:rPr>
              <a:pPr/>
              <a:t>4/18/2020</a:t>
            </a:fld>
            <a:endParaRPr lang="en-US">
              <a:solidFill>
                <a:srgbClr val="FFFFFF"/>
              </a:solidFill>
            </a:endParaRPr>
          </a:p>
        </p:txBody>
      </p:sp>
      <p:sp>
        <p:nvSpPr>
          <p:cNvPr id="3" name="Footer Placeholder 2"/>
          <p:cNvSpPr>
            <a:spLocks noGrp="1"/>
          </p:cNvSpPr>
          <p:nvPr>
            <p:ph type="ftr" sz="quarter" idx="11"/>
          </p:nvPr>
        </p:nvSpPr>
        <p:spPr/>
        <p:txBody>
          <a:bodyPr/>
          <a:lstStyle/>
          <a:p>
            <a:r>
              <a:rPr lang="en-US">
                <a:solidFill>
                  <a:srgbClr val="FFFFFF"/>
                </a:solidFill>
              </a:rPr>
              <a:t>S. Ravichandran, Ph.D.</a:t>
            </a:r>
          </a:p>
        </p:txBody>
      </p:sp>
      <p:sp>
        <p:nvSpPr>
          <p:cNvPr id="4" name="Slide Number Placeholder 3"/>
          <p:cNvSpPr>
            <a:spLocks noGrp="1"/>
          </p:cNvSpPr>
          <p:nvPr>
            <p:ph type="sldNum" sz="quarter" idx="12"/>
          </p:nvPr>
        </p:nvSpPr>
        <p:spPr/>
        <p:txBody>
          <a:bodyPr/>
          <a:lstStyle/>
          <a:p>
            <a:fld id="{70BA8DDC-291D-49DE-9217-3817C245B79C}" type="slidenum">
              <a:rPr lang="en-US" smtClean="0">
                <a:solidFill>
                  <a:srgbClr val="FFFFFF"/>
                </a:solidFill>
              </a:rPr>
              <a:pPr/>
              <a:t>53</a:t>
            </a:fld>
            <a:endParaRPr lang="en-US">
              <a:solidFill>
                <a:srgbClr val="FFFFFF"/>
              </a:solidFill>
            </a:endParaRPr>
          </a:p>
        </p:txBody>
      </p:sp>
      <p:sp>
        <p:nvSpPr>
          <p:cNvPr id="6" name="Rectangle 5"/>
          <p:cNvSpPr/>
          <p:nvPr/>
        </p:nvSpPr>
        <p:spPr>
          <a:xfrm>
            <a:off x="0" y="457200"/>
            <a:ext cx="9144000" cy="2616101"/>
          </a:xfrm>
          <a:prstGeom prst="rect">
            <a:avLst/>
          </a:prstGeom>
        </p:spPr>
        <p:txBody>
          <a:bodyPr wrap="square">
            <a:spAutoFit/>
          </a:bodyPr>
          <a:lstStyle/>
          <a:p>
            <a:r>
              <a:rPr lang="en-US" b="1" dirty="0">
                <a:solidFill>
                  <a:srgbClr val="FFFF00"/>
                </a:solidFill>
              </a:rPr>
              <a:t>PolyPhen-2 Code words: </a:t>
            </a:r>
            <a:br>
              <a:rPr lang="en-US" sz="1200" b="1" dirty="0">
                <a:solidFill>
                  <a:srgbClr val="FFFF00"/>
                </a:solidFill>
              </a:rPr>
            </a:br>
            <a:br>
              <a:rPr lang="en-US" sz="1200" b="1" dirty="0">
                <a:solidFill>
                  <a:srgbClr val="FFFF00"/>
                </a:solidFill>
              </a:rPr>
            </a:br>
            <a:r>
              <a:rPr lang="en-US" sz="1400" b="1" dirty="0">
                <a:solidFill>
                  <a:srgbClr val="FFFF00"/>
                </a:solidFill>
              </a:rPr>
              <a:t>BEN: </a:t>
            </a:r>
            <a:r>
              <a:rPr lang="en-US" sz="1400" b="1" dirty="0" err="1">
                <a:solidFill>
                  <a:srgbClr val="FFFF00"/>
                </a:solidFill>
              </a:rPr>
              <a:t>Benign;PRD</a:t>
            </a:r>
            <a:r>
              <a:rPr lang="en-US" sz="1400" b="1" dirty="0">
                <a:solidFill>
                  <a:srgbClr val="FFFF00"/>
                </a:solidFill>
              </a:rPr>
              <a:t>: Probably-Damaging; </a:t>
            </a:r>
            <a:r>
              <a:rPr lang="en-US" sz="1400" b="1" dirty="0" err="1">
                <a:solidFill>
                  <a:srgbClr val="FFFF00"/>
                </a:solidFill>
              </a:rPr>
              <a:t>POD:Possibly</a:t>
            </a:r>
            <a:r>
              <a:rPr lang="en-US" sz="1400" b="1" dirty="0">
                <a:solidFill>
                  <a:srgbClr val="FFFF00"/>
                </a:solidFill>
              </a:rPr>
              <a:t>-Damaging 							</a:t>
            </a:r>
          </a:p>
          <a:p>
            <a:r>
              <a:rPr lang="en-US" sz="1400" b="1" dirty="0">
                <a:solidFill>
                  <a:srgbClr val="FFFF00"/>
                </a:solidFill>
              </a:rPr>
              <a:t> pph2_class	</a:t>
            </a:r>
            <a:r>
              <a:rPr lang="en-US" sz="1400" b="1" dirty="0">
                <a:solidFill>
                  <a:srgbClr val="00FFFF"/>
                </a:solidFill>
              </a:rPr>
              <a:t> probabilistic binary classifier outcome (“damaging” or “neutral”)</a:t>
            </a:r>
            <a:r>
              <a:rPr lang="en-US" sz="1400" b="1" dirty="0">
                <a:solidFill>
                  <a:srgbClr val="FFFF00"/>
                </a:solidFill>
              </a:rPr>
              <a:t>	</a:t>
            </a:r>
          </a:p>
          <a:p>
            <a:r>
              <a:rPr lang="en-US" sz="1400" b="1" dirty="0">
                <a:solidFill>
                  <a:srgbClr val="FFFF00"/>
                </a:solidFill>
              </a:rPr>
              <a:t> pph2_prob	</a:t>
            </a:r>
            <a:r>
              <a:rPr lang="en-US" sz="1400" b="1" dirty="0">
                <a:solidFill>
                  <a:srgbClr val="00FFFF"/>
                </a:solidFill>
              </a:rPr>
              <a:t> classifier probability of the variation being damaging	</a:t>
            </a:r>
            <a:r>
              <a:rPr lang="en-US" sz="1400" b="1" dirty="0">
                <a:solidFill>
                  <a:srgbClr val="FFFF00"/>
                </a:solidFill>
              </a:rPr>
              <a:t>		</a:t>
            </a:r>
          </a:p>
          <a:p>
            <a:r>
              <a:rPr lang="en-US" sz="1400" b="1" dirty="0">
                <a:solidFill>
                  <a:srgbClr val="FFFF00"/>
                </a:solidFill>
              </a:rPr>
              <a:t> pph2_FPR	</a:t>
            </a:r>
            <a:r>
              <a:rPr lang="en-US" sz="1400" b="1" dirty="0">
                <a:solidFill>
                  <a:srgbClr val="00FFFF"/>
                </a:solidFill>
              </a:rPr>
              <a:t> classifier model False Positive Rate (1 - specificity) at the above probability</a:t>
            </a:r>
            <a:r>
              <a:rPr lang="en-US" sz="1400" b="1" dirty="0">
                <a:solidFill>
                  <a:srgbClr val="FFFF00"/>
                </a:solidFill>
              </a:rPr>
              <a:t>	</a:t>
            </a:r>
          </a:p>
          <a:p>
            <a:r>
              <a:rPr lang="en-US" sz="1400" b="1" dirty="0">
                <a:solidFill>
                  <a:srgbClr val="FFFF00"/>
                </a:solidFill>
              </a:rPr>
              <a:t> pph2_TPR	</a:t>
            </a:r>
            <a:r>
              <a:rPr lang="en-US" sz="1400" b="1" dirty="0">
                <a:solidFill>
                  <a:srgbClr val="00FFFF"/>
                </a:solidFill>
              </a:rPr>
              <a:t> classifier model True Positive Rate (sensitivity) at the above probability</a:t>
            </a:r>
            <a:r>
              <a:rPr lang="en-US" sz="1400" b="1" dirty="0">
                <a:solidFill>
                  <a:srgbClr val="FFFF00"/>
                </a:solidFill>
              </a:rPr>
              <a:t>	</a:t>
            </a:r>
          </a:p>
          <a:p>
            <a:r>
              <a:rPr lang="en-US" sz="1400" b="1" dirty="0">
                <a:solidFill>
                  <a:srgbClr val="FFFF00"/>
                </a:solidFill>
              </a:rPr>
              <a:t> pph2_FDR	 </a:t>
            </a:r>
            <a:r>
              <a:rPr lang="en-US" sz="1400" b="1" dirty="0">
                <a:solidFill>
                  <a:srgbClr val="00FFFF"/>
                </a:solidFill>
              </a:rPr>
              <a:t>classifier model False Discovery Rate at the above probability</a:t>
            </a:r>
            <a:r>
              <a:rPr lang="en-US" sz="1200" b="1" dirty="0">
                <a:solidFill>
                  <a:srgbClr val="00FFFF"/>
                </a:solidFill>
              </a:rPr>
              <a:t>	</a:t>
            </a:r>
          </a:p>
          <a:p>
            <a:endParaRPr lang="en-US" sz="1200" b="1" dirty="0">
              <a:solidFill>
                <a:srgbClr val="00FFFF"/>
              </a:solidFill>
            </a:endParaRPr>
          </a:p>
          <a:p>
            <a:r>
              <a:rPr lang="en-US" sz="1200" b="1" dirty="0">
                <a:solidFill>
                  <a:srgbClr val="00FFFF"/>
                </a:solidFill>
              </a:rPr>
              <a:t> </a:t>
            </a:r>
            <a:r>
              <a:rPr lang="en-US" sz="1200" b="1" dirty="0">
                <a:solidFill>
                  <a:srgbClr val="FFFF00"/>
                </a:solidFill>
              </a:rPr>
              <a:t>POD:</a:t>
            </a:r>
            <a:r>
              <a:rPr lang="en-US" sz="1200" b="1" dirty="0">
                <a:solidFill>
                  <a:srgbClr val="00FFFF"/>
                </a:solidFill>
              </a:rPr>
              <a:t> Possibly Damaging; </a:t>
            </a:r>
            <a:r>
              <a:rPr lang="en-US" sz="1200" b="1" dirty="0">
                <a:solidFill>
                  <a:srgbClr val="FFFF00"/>
                </a:solidFill>
              </a:rPr>
              <a:t>BEN:</a:t>
            </a:r>
            <a:r>
              <a:rPr lang="en-US" sz="1200" b="1" dirty="0">
                <a:solidFill>
                  <a:srgbClr val="00FFFF"/>
                </a:solidFill>
              </a:rPr>
              <a:t> Benign; </a:t>
            </a:r>
            <a:r>
              <a:rPr lang="en-US" sz="1200" b="1" dirty="0">
                <a:solidFill>
                  <a:srgbClr val="FFFF00"/>
                </a:solidFill>
              </a:rPr>
              <a:t>PRO: </a:t>
            </a:r>
            <a:r>
              <a:rPr lang="en-US" sz="1200" b="1" dirty="0">
                <a:solidFill>
                  <a:srgbClr val="00FFFF"/>
                </a:solidFill>
              </a:rPr>
              <a:t>Probably Damaging</a:t>
            </a:r>
            <a:r>
              <a:rPr lang="en-US" sz="1200" b="1" dirty="0">
                <a:solidFill>
                  <a:srgbClr val="FFFF00"/>
                </a:solidFill>
              </a:rPr>
              <a:t>	</a:t>
            </a:r>
            <a:r>
              <a:rPr lang="en-US" sz="1200" dirty="0">
                <a:solidFill>
                  <a:srgbClr val="000000"/>
                </a:solidFill>
              </a:rPr>
              <a:t>					</a:t>
            </a:r>
          </a:p>
        </p:txBody>
      </p:sp>
      <p:sp>
        <p:nvSpPr>
          <p:cNvPr id="7" name="Rectangle 6"/>
          <p:cNvSpPr/>
          <p:nvPr/>
        </p:nvSpPr>
        <p:spPr>
          <a:xfrm>
            <a:off x="228600" y="3352800"/>
            <a:ext cx="4572000" cy="923330"/>
          </a:xfrm>
          <a:prstGeom prst="rect">
            <a:avLst/>
          </a:prstGeom>
        </p:spPr>
        <p:txBody>
          <a:bodyPr>
            <a:spAutoFit/>
          </a:bodyPr>
          <a:lstStyle/>
          <a:p>
            <a:r>
              <a:rPr lang="en-US" b="1" dirty="0">
                <a:solidFill>
                  <a:srgbClr val="FFFF00"/>
                </a:solidFill>
              </a:rPr>
              <a:t>SIFT Code words: </a:t>
            </a:r>
            <a:br>
              <a:rPr lang="en-US" sz="1200" b="1" dirty="0">
                <a:solidFill>
                  <a:srgbClr val="FFFF00"/>
                </a:solidFill>
              </a:rPr>
            </a:br>
            <a:endParaRPr lang="en-US" sz="1200" b="1" dirty="0">
              <a:solidFill>
                <a:srgbClr val="FFFF00"/>
              </a:solidFill>
            </a:endParaRPr>
          </a:p>
          <a:p>
            <a:r>
              <a:rPr lang="en-US" sz="1200" b="1" dirty="0">
                <a:solidFill>
                  <a:srgbClr val="FFFF00"/>
                </a:solidFill>
              </a:rPr>
              <a:t>TOL: Tolerant</a:t>
            </a:r>
            <a:br>
              <a:rPr lang="en-US" sz="1200" b="1" dirty="0">
                <a:solidFill>
                  <a:srgbClr val="FFFF00"/>
                </a:solidFill>
              </a:rPr>
            </a:br>
            <a:r>
              <a:rPr lang="en-US" sz="1200" b="1" dirty="0">
                <a:solidFill>
                  <a:srgbClr val="FFFF00"/>
                </a:solidFill>
              </a:rPr>
              <a:t>APF: Affecting Protein Function</a:t>
            </a:r>
          </a:p>
        </p:txBody>
      </p:sp>
    </p:spTree>
    <p:extLst>
      <p:ext uri="{BB962C8B-B14F-4D97-AF65-F5344CB8AC3E}">
        <p14:creationId xmlns:p14="http://schemas.microsoft.com/office/powerpoint/2010/main" val="22422647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Let us analyze one of the predictions</a:t>
            </a:r>
          </a:p>
        </p:txBody>
      </p:sp>
      <p:sp>
        <p:nvSpPr>
          <p:cNvPr id="3" name="Subtitle 2"/>
          <p:cNvSpPr>
            <a:spLocks noGrp="1"/>
          </p:cNvSpPr>
          <p:nvPr>
            <p:ph type="subTitle" idx="1"/>
          </p:nvPr>
        </p:nvSpPr>
        <p:spPr/>
        <p:txBody>
          <a:bodyPr/>
          <a:lstStyle/>
          <a:p>
            <a:r>
              <a:rPr lang="en-US" b="1" dirty="0">
                <a:solidFill>
                  <a:srgbClr val="FFC000"/>
                </a:solidFill>
                <a:latin typeface="Courier New" panose="02070309020205020404" pitchFamily="49" charset="0"/>
                <a:cs typeface="Courier New" panose="02070309020205020404" pitchFamily="49" charset="0"/>
              </a:rPr>
              <a:t>CDKN2A  R87P</a:t>
            </a:r>
            <a:br>
              <a:rPr lang="en-US" b="1" dirty="0">
                <a:solidFill>
                  <a:srgbClr val="FFC000"/>
                </a:solidFill>
                <a:latin typeface="Courier New" panose="02070309020205020404" pitchFamily="49" charset="0"/>
                <a:cs typeface="Courier New" panose="02070309020205020404" pitchFamily="49" charset="0"/>
              </a:rPr>
            </a:br>
            <a:r>
              <a:rPr lang="en-US" b="1" dirty="0">
                <a:solidFill>
                  <a:srgbClr val="FFFF00"/>
                </a:solidFill>
                <a:latin typeface="Courier New" panose="02070309020205020404" pitchFamily="49" charset="0"/>
                <a:cs typeface="Courier New" panose="02070309020205020404" pitchFamily="49" charset="0"/>
              </a:rPr>
              <a:t>Why SIFT and PolyPhen-2 Predicted this variation to be damaging?</a:t>
            </a:r>
            <a:endParaRPr lang="en-US" dirty="0">
              <a:solidFill>
                <a:srgbClr val="FFFF00"/>
              </a:solidFill>
            </a:endParaRPr>
          </a:p>
        </p:txBody>
      </p:sp>
      <p:sp>
        <p:nvSpPr>
          <p:cNvPr id="4" name="Date Placeholder 3"/>
          <p:cNvSpPr>
            <a:spLocks noGrp="1"/>
          </p:cNvSpPr>
          <p:nvPr>
            <p:ph type="dt" sz="half" idx="10"/>
          </p:nvPr>
        </p:nvSpPr>
        <p:spPr/>
        <p:txBody>
          <a:bodyPr/>
          <a:lstStyle/>
          <a:p>
            <a:fld id="{F82723E8-8D3A-482E-BF07-2EEEA052B59D}" type="datetime1">
              <a:rPr lang="en-US" smtClean="0">
                <a:solidFill>
                  <a:srgbClr val="FFFFFF"/>
                </a:solidFill>
              </a:rPr>
              <a:t>4/18/2020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BABEEFEA-07CF-44B0-857B-B70FFDDE1C7D}" type="slidenum">
              <a:rPr lang="en-US" smtClean="0">
                <a:solidFill>
                  <a:srgbClr val="FFFFFF"/>
                </a:solidFill>
              </a:rPr>
              <a:pPr/>
              <a:t>54</a:t>
            </a:fld>
            <a:endParaRPr lang="en-US">
              <a:solidFill>
                <a:srgbClr val="FFFFFF"/>
              </a:solidFill>
            </a:endParaRPr>
          </a:p>
        </p:txBody>
      </p:sp>
    </p:spTree>
    <p:extLst>
      <p:ext uri="{BB962C8B-B14F-4D97-AF65-F5344CB8AC3E}">
        <p14:creationId xmlns:p14="http://schemas.microsoft.com/office/powerpoint/2010/main" val="1474927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Date Placeholder 2"/>
          <p:cNvSpPr>
            <a:spLocks noGrp="1"/>
          </p:cNvSpPr>
          <p:nvPr>
            <p:ph type="dt" sz="half" idx="10"/>
          </p:nvPr>
        </p:nvSpPr>
        <p:spPr/>
        <p:txBody>
          <a:bodyPr/>
          <a:lstStyle/>
          <a:p>
            <a:fld id="{93CC18EF-517A-481C-96C3-B87E8D2DCA42}" type="datetime1">
              <a:rPr lang="en-US" smtClean="0">
                <a:solidFill>
                  <a:srgbClr val="FFFFFF"/>
                </a:solidFill>
              </a:rPr>
              <a:t>4/18/2020</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S. Ravichandran, Ph.D.</a:t>
            </a:r>
          </a:p>
        </p:txBody>
      </p:sp>
      <p:sp>
        <p:nvSpPr>
          <p:cNvPr id="5" name="Slide Number Placeholder 4"/>
          <p:cNvSpPr>
            <a:spLocks noGrp="1"/>
          </p:cNvSpPr>
          <p:nvPr>
            <p:ph type="sldNum" sz="quarter" idx="12"/>
          </p:nvPr>
        </p:nvSpPr>
        <p:spPr/>
        <p:txBody>
          <a:bodyPr/>
          <a:lstStyle/>
          <a:p>
            <a:fld id="{95E7015E-02F1-42A3-8347-6C695BCA7CFF}" type="slidenum">
              <a:rPr lang="en-US" smtClean="0">
                <a:solidFill>
                  <a:srgbClr val="FFFFFF"/>
                </a:solidFill>
              </a:rPr>
              <a:pPr/>
              <a:t>55</a:t>
            </a:fld>
            <a:endParaRPr lang="en-US">
              <a:solidFill>
                <a:srgbClr val="FFFFFF"/>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233" y="1862844"/>
            <a:ext cx="5864225"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6039556" y="2043289"/>
            <a:ext cx="1682044" cy="369332"/>
          </a:xfrm>
          <a:prstGeom prst="rect">
            <a:avLst/>
          </a:prstGeom>
          <a:noFill/>
        </p:spPr>
        <p:txBody>
          <a:bodyPr wrap="square" rtlCol="0">
            <a:spAutoFit/>
          </a:bodyPr>
          <a:lstStyle/>
          <a:p>
            <a:r>
              <a:rPr lang="en-US" b="1" dirty="0">
                <a:solidFill>
                  <a:srgbClr val="FFFF00"/>
                </a:solidFill>
              </a:rPr>
              <a:t>SIFT</a:t>
            </a:r>
          </a:p>
        </p:txBody>
      </p:sp>
      <p:sp>
        <p:nvSpPr>
          <p:cNvPr id="8" name="TextBox 7"/>
          <p:cNvSpPr txBox="1"/>
          <p:nvPr/>
        </p:nvSpPr>
        <p:spPr>
          <a:xfrm>
            <a:off x="462844" y="1016352"/>
            <a:ext cx="7766756" cy="646331"/>
          </a:xfrm>
          <a:prstGeom prst="rect">
            <a:avLst/>
          </a:prstGeom>
          <a:noFill/>
        </p:spPr>
        <p:txBody>
          <a:bodyPr wrap="square" rtlCol="0">
            <a:spAutoFit/>
          </a:bodyPr>
          <a:lstStyle/>
          <a:p>
            <a:r>
              <a:rPr lang="en-US" dirty="0">
                <a:solidFill>
                  <a:srgbClr val="66FF33"/>
                </a:solidFill>
              </a:rPr>
              <a:t>Prop: Fraction of sequences that contain one or more basic amino acids at this position</a:t>
            </a:r>
          </a:p>
        </p:txBody>
      </p:sp>
      <p:sp>
        <p:nvSpPr>
          <p:cNvPr id="9" name="TextBox 8"/>
          <p:cNvSpPr txBox="1"/>
          <p:nvPr/>
        </p:nvSpPr>
        <p:spPr>
          <a:xfrm>
            <a:off x="677333" y="2980267"/>
            <a:ext cx="6084711" cy="646331"/>
          </a:xfrm>
          <a:prstGeom prst="rect">
            <a:avLst/>
          </a:prstGeom>
          <a:noFill/>
        </p:spPr>
        <p:txBody>
          <a:bodyPr wrap="square" rtlCol="0">
            <a:spAutoFit/>
          </a:bodyPr>
          <a:lstStyle/>
          <a:p>
            <a:r>
              <a:rPr lang="en-US" dirty="0">
                <a:solidFill>
                  <a:srgbClr val="FFFF00"/>
                </a:solidFill>
              </a:rPr>
              <a:t>Polyphen-2 predicts this variation to be Probably Damaging with a </a:t>
            </a:r>
            <a:r>
              <a:rPr lang="en-US" dirty="0" err="1">
                <a:solidFill>
                  <a:srgbClr val="FFFF00"/>
                </a:solidFill>
              </a:rPr>
              <a:t>Prob</a:t>
            </a:r>
            <a:r>
              <a:rPr lang="en-US" dirty="0">
                <a:solidFill>
                  <a:srgbClr val="FFFF00"/>
                </a:solidFill>
              </a:rPr>
              <a:t> of 1.0</a:t>
            </a:r>
          </a:p>
        </p:txBody>
      </p:sp>
      <p:sp>
        <p:nvSpPr>
          <p:cNvPr id="10" name="TextBox 9"/>
          <p:cNvSpPr txBox="1"/>
          <p:nvPr/>
        </p:nvSpPr>
        <p:spPr>
          <a:xfrm>
            <a:off x="588610" y="3917244"/>
            <a:ext cx="8232661" cy="2246769"/>
          </a:xfrm>
          <a:prstGeom prst="rect">
            <a:avLst/>
          </a:prstGeom>
          <a:noFill/>
        </p:spPr>
        <p:txBody>
          <a:bodyPr wrap="square" rtlCol="0">
            <a:spAutoFit/>
          </a:bodyPr>
          <a:lstStyle/>
          <a:p>
            <a:r>
              <a:rPr lang="en-US" sz="2800" dirty="0">
                <a:solidFill>
                  <a:srgbClr val="00FFFF"/>
                </a:solidFill>
              </a:rPr>
              <a:t>Are these two predictors viewing the variation in the same way? </a:t>
            </a:r>
            <a:br>
              <a:rPr lang="en-US" sz="2800" dirty="0">
                <a:solidFill>
                  <a:srgbClr val="00FFFF"/>
                </a:solidFill>
              </a:rPr>
            </a:br>
            <a:r>
              <a:rPr lang="en-US" sz="2800" dirty="0">
                <a:solidFill>
                  <a:srgbClr val="00FFFF"/>
                </a:solidFill>
              </a:rPr>
              <a:t>Let us analyze this mutation using both experimental and 3D structure information (PolyPhen-2).</a:t>
            </a:r>
          </a:p>
        </p:txBody>
      </p:sp>
    </p:spTree>
    <p:extLst>
      <p:ext uri="{BB962C8B-B14F-4D97-AF65-F5344CB8AC3E}">
        <p14:creationId xmlns:p14="http://schemas.microsoft.com/office/powerpoint/2010/main" val="139780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Experimental Information</a:t>
            </a:r>
          </a:p>
        </p:txBody>
      </p:sp>
      <p:sp>
        <p:nvSpPr>
          <p:cNvPr id="3" name="Subtitle 2"/>
          <p:cNvSpPr>
            <a:spLocks noGrp="1"/>
          </p:cNvSpPr>
          <p:nvPr>
            <p:ph type="subTitle" idx="1"/>
          </p:nvPr>
        </p:nvSpPr>
        <p:spPr/>
        <p:txBody>
          <a:bodyPr/>
          <a:lstStyle/>
          <a:p>
            <a:endParaRPr lang="en-US"/>
          </a:p>
        </p:txBody>
      </p:sp>
      <p:sp>
        <p:nvSpPr>
          <p:cNvPr id="4" name="Date Placeholder 3"/>
          <p:cNvSpPr>
            <a:spLocks noGrp="1"/>
          </p:cNvSpPr>
          <p:nvPr>
            <p:ph type="dt" sz="half" idx="10"/>
          </p:nvPr>
        </p:nvSpPr>
        <p:spPr/>
        <p:txBody>
          <a:bodyPr/>
          <a:lstStyle/>
          <a:p>
            <a:fld id="{F82723E8-8D3A-482E-BF07-2EEEA052B59D}" type="datetime1">
              <a:rPr lang="en-US" smtClean="0">
                <a:solidFill>
                  <a:srgbClr val="FFFFFF"/>
                </a:solidFill>
              </a:rPr>
              <a:t>4/18/2020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BABEEFEA-07CF-44B0-857B-B70FFDDE1C7D}" type="slidenum">
              <a:rPr lang="en-US" smtClean="0">
                <a:solidFill>
                  <a:srgbClr val="FFFFFF"/>
                </a:solidFill>
              </a:rPr>
              <a:pPr/>
              <a:t>56</a:t>
            </a:fld>
            <a:endParaRPr lang="en-US">
              <a:solidFill>
                <a:srgbClr val="FFFFFF"/>
              </a:solidFill>
            </a:endParaRPr>
          </a:p>
        </p:txBody>
      </p:sp>
    </p:spTree>
    <p:extLst>
      <p:ext uri="{BB962C8B-B14F-4D97-AF65-F5344CB8AC3E}">
        <p14:creationId xmlns:p14="http://schemas.microsoft.com/office/powerpoint/2010/main" val="32739968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CB0F745-F278-4DF2-B673-2E925FCB6B50}" type="datetime1">
              <a:rPr lang="en-US" smtClean="0">
                <a:solidFill>
                  <a:srgbClr val="FFFFFF"/>
                </a:solidFill>
              </a:rPr>
              <a:t>4/18/2020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57</a:t>
            </a:fld>
            <a:endParaRPr lang="en-US">
              <a:solidFill>
                <a:srgbClr val="FFFFFF"/>
              </a:solidFill>
            </a:endParaRPr>
          </a:p>
        </p:txBody>
      </p:sp>
      <p:pic>
        <p:nvPicPr>
          <p:cNvPr id="4098" name="Picture 2"/>
          <p:cNvPicPr>
            <a:picLocks noChangeAspect="1" noChangeArrowheads="1"/>
          </p:cNvPicPr>
          <p:nvPr/>
        </p:nvPicPr>
        <p:blipFill>
          <a:blip r:embed="rId2" cstate="print"/>
          <a:srcRect/>
          <a:stretch>
            <a:fillRect/>
          </a:stretch>
        </p:blipFill>
        <p:spPr bwMode="auto">
          <a:xfrm>
            <a:off x="0" y="1200996"/>
            <a:ext cx="9287985" cy="5104554"/>
          </a:xfrm>
          <a:prstGeom prst="rect">
            <a:avLst/>
          </a:prstGeom>
          <a:noFill/>
          <a:ln w="9525">
            <a:noFill/>
            <a:miter lim="800000"/>
            <a:headEnd/>
            <a:tailEnd/>
          </a:ln>
        </p:spPr>
      </p:pic>
      <p:sp>
        <p:nvSpPr>
          <p:cNvPr id="8" name="Rectangle 7"/>
          <p:cNvSpPr/>
          <p:nvPr/>
        </p:nvSpPr>
        <p:spPr bwMode="auto">
          <a:xfrm>
            <a:off x="57875" y="5431661"/>
            <a:ext cx="9144000" cy="173621"/>
          </a:xfrm>
          <a:prstGeom prst="rect">
            <a:avLst/>
          </a:prstGeom>
          <a:noFill/>
          <a:ln w="254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260B16A-37F6-412E-A76E-A399450C27C3}" type="datetime1">
              <a:rPr lang="en-US" smtClean="0">
                <a:solidFill>
                  <a:srgbClr val="FFFFFF"/>
                </a:solidFill>
              </a:rPr>
              <a:t>4/18/2020</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S. Ravichandran, Ph.D.</a:t>
            </a:r>
          </a:p>
        </p:txBody>
      </p:sp>
      <p:sp>
        <p:nvSpPr>
          <p:cNvPr id="5" name="Slide Number Placeholder 4"/>
          <p:cNvSpPr>
            <a:spLocks noGrp="1"/>
          </p:cNvSpPr>
          <p:nvPr>
            <p:ph type="sldNum" sz="quarter" idx="12"/>
          </p:nvPr>
        </p:nvSpPr>
        <p:spPr/>
        <p:txBody>
          <a:bodyPr/>
          <a:lstStyle/>
          <a:p>
            <a:fld id="{95E7015E-02F1-42A3-8347-6C695BCA7CFF}" type="slidenum">
              <a:rPr lang="en-US" smtClean="0">
                <a:solidFill>
                  <a:srgbClr val="FFFFFF"/>
                </a:solidFill>
              </a:rPr>
              <a:pPr/>
              <a:t>58</a:t>
            </a:fld>
            <a:endParaRPr lang="en-US">
              <a:solidFill>
                <a:srgbClr val="FFFFFF"/>
              </a:solidFill>
            </a:endParaRPr>
          </a:p>
        </p:txBody>
      </p:sp>
      <p:pic>
        <p:nvPicPr>
          <p:cNvPr id="117766" name="Picture 6"/>
          <p:cNvPicPr>
            <a:picLocks noChangeAspect="1" noChangeArrowheads="1"/>
          </p:cNvPicPr>
          <p:nvPr/>
        </p:nvPicPr>
        <p:blipFill>
          <a:blip r:embed="rId2" cstate="print"/>
          <a:srcRect/>
          <a:stretch>
            <a:fillRect/>
          </a:stretch>
        </p:blipFill>
        <p:spPr bwMode="auto">
          <a:xfrm>
            <a:off x="5505450" y="1006997"/>
            <a:ext cx="3638550" cy="3371850"/>
          </a:xfrm>
          <a:prstGeom prst="rect">
            <a:avLst/>
          </a:prstGeom>
          <a:noFill/>
          <a:ln w="9525">
            <a:noFill/>
            <a:miter lim="800000"/>
            <a:headEnd/>
            <a:tailEnd/>
          </a:ln>
        </p:spPr>
      </p:pic>
      <p:pic>
        <p:nvPicPr>
          <p:cNvPr id="117767" name="Picture 7"/>
          <p:cNvPicPr>
            <a:picLocks noChangeAspect="1" noChangeArrowheads="1"/>
          </p:cNvPicPr>
          <p:nvPr/>
        </p:nvPicPr>
        <p:blipFill>
          <a:blip r:embed="rId3" cstate="print"/>
          <a:srcRect/>
          <a:stretch>
            <a:fillRect/>
          </a:stretch>
        </p:blipFill>
        <p:spPr bwMode="auto">
          <a:xfrm>
            <a:off x="381964" y="995423"/>
            <a:ext cx="3571875" cy="3429000"/>
          </a:xfrm>
          <a:prstGeom prst="rect">
            <a:avLst/>
          </a:prstGeom>
          <a:noFill/>
          <a:ln w="9525">
            <a:noFill/>
            <a:miter lim="800000"/>
            <a:headEnd/>
            <a:tailEnd/>
          </a:ln>
        </p:spPr>
      </p:pic>
      <p:pic>
        <p:nvPicPr>
          <p:cNvPr id="117768" name="Picture 8"/>
          <p:cNvPicPr>
            <a:picLocks noChangeAspect="1" noChangeArrowheads="1"/>
          </p:cNvPicPr>
          <p:nvPr/>
        </p:nvPicPr>
        <p:blipFill>
          <a:blip r:embed="rId4" cstate="print"/>
          <a:srcRect/>
          <a:stretch>
            <a:fillRect/>
          </a:stretch>
        </p:blipFill>
        <p:spPr bwMode="auto">
          <a:xfrm>
            <a:off x="2326814" y="4570011"/>
            <a:ext cx="6296025" cy="1514475"/>
          </a:xfrm>
          <a:prstGeom prst="rect">
            <a:avLst/>
          </a:prstGeom>
          <a:noFill/>
          <a:ln w="9525">
            <a:noFill/>
            <a:miter lim="800000"/>
            <a:headEnd/>
            <a:tailEnd/>
          </a:ln>
        </p:spPr>
      </p:pic>
      <p:sp>
        <p:nvSpPr>
          <p:cNvPr id="13" name="TextBox 12"/>
          <p:cNvSpPr txBox="1"/>
          <p:nvPr/>
        </p:nvSpPr>
        <p:spPr>
          <a:xfrm>
            <a:off x="3565003" y="370391"/>
            <a:ext cx="2766350" cy="646331"/>
          </a:xfrm>
          <a:prstGeom prst="rect">
            <a:avLst/>
          </a:prstGeom>
          <a:noFill/>
        </p:spPr>
        <p:txBody>
          <a:bodyPr wrap="square" rtlCol="0">
            <a:spAutoFit/>
          </a:bodyPr>
          <a:lstStyle/>
          <a:p>
            <a:r>
              <a:rPr lang="en-US" dirty="0">
                <a:solidFill>
                  <a:srgbClr val="00FFCC"/>
                </a:solidFill>
              </a:rPr>
              <a:t>Relative Binding Data in vitro expressed CDK4/6</a:t>
            </a:r>
          </a:p>
        </p:txBody>
      </p:sp>
      <p:sp>
        <p:nvSpPr>
          <p:cNvPr id="14" name="TextBox 13"/>
          <p:cNvSpPr txBox="1"/>
          <p:nvPr/>
        </p:nvSpPr>
        <p:spPr>
          <a:xfrm>
            <a:off x="0" y="0"/>
            <a:ext cx="4872942" cy="369332"/>
          </a:xfrm>
          <a:prstGeom prst="rect">
            <a:avLst/>
          </a:prstGeom>
          <a:noFill/>
        </p:spPr>
        <p:txBody>
          <a:bodyPr wrap="square" rtlCol="0">
            <a:spAutoFit/>
          </a:bodyPr>
          <a:lstStyle/>
          <a:p>
            <a:r>
              <a:rPr lang="en-US" dirty="0" err="1">
                <a:solidFill>
                  <a:srgbClr val="FFFF00"/>
                </a:solidFill>
              </a:rPr>
              <a:t>Fahreus</a:t>
            </a:r>
            <a:r>
              <a:rPr lang="en-US" dirty="0">
                <a:solidFill>
                  <a:srgbClr val="FFFF00"/>
                </a:solidFill>
              </a:rPr>
              <a:t> et al, </a:t>
            </a:r>
            <a:r>
              <a:rPr lang="en-US" dirty="0" err="1">
                <a:solidFill>
                  <a:srgbClr val="FFFF00"/>
                </a:solidFill>
              </a:rPr>
              <a:t>Curr</a:t>
            </a:r>
            <a:r>
              <a:rPr lang="en-US" dirty="0">
                <a:solidFill>
                  <a:srgbClr val="FFFF00"/>
                </a:solidFill>
              </a:rPr>
              <a:t> Biology, 6,1:84-91 1998</a:t>
            </a:r>
          </a:p>
        </p:txBody>
      </p:sp>
      <p:sp>
        <p:nvSpPr>
          <p:cNvPr id="15" name="TextBox 14"/>
          <p:cNvSpPr txBox="1"/>
          <p:nvPr/>
        </p:nvSpPr>
        <p:spPr>
          <a:xfrm>
            <a:off x="0" y="4896091"/>
            <a:ext cx="1817225" cy="923330"/>
          </a:xfrm>
          <a:prstGeom prst="rect">
            <a:avLst/>
          </a:prstGeom>
          <a:noFill/>
        </p:spPr>
        <p:txBody>
          <a:bodyPr wrap="square" rtlCol="0">
            <a:spAutoFit/>
          </a:bodyPr>
          <a:lstStyle/>
          <a:p>
            <a:r>
              <a:rPr lang="en-US" b="1" dirty="0">
                <a:solidFill>
                  <a:srgbClr val="FFFF00"/>
                </a:solidFill>
              </a:rPr>
              <a:t>Peptide 6 is shown in dark font</a:t>
            </a:r>
          </a:p>
        </p:txBody>
      </p:sp>
      <p:sp>
        <p:nvSpPr>
          <p:cNvPr id="11" name="Rectangle 10"/>
          <p:cNvSpPr/>
          <p:nvPr/>
        </p:nvSpPr>
        <p:spPr bwMode="auto">
          <a:xfrm>
            <a:off x="6498348" y="5278110"/>
            <a:ext cx="123825" cy="36195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Rectangle 11"/>
          <p:cNvSpPr/>
          <p:nvPr/>
        </p:nvSpPr>
        <p:spPr bwMode="auto">
          <a:xfrm>
            <a:off x="1690174" y="3888148"/>
            <a:ext cx="123825" cy="36195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Rectangle 15"/>
          <p:cNvSpPr/>
          <p:nvPr/>
        </p:nvSpPr>
        <p:spPr bwMode="auto">
          <a:xfrm>
            <a:off x="6824149" y="3878623"/>
            <a:ext cx="123825" cy="36195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67DA10-5A72-478F-97B1-E01458DCCF99}" type="datetime1">
              <a:rPr lang="en-US" smtClean="0">
                <a:solidFill>
                  <a:srgbClr val="FFFFFF"/>
                </a:solidFill>
              </a:rPr>
              <a:t>4/18/2020</a:t>
            </a:fld>
            <a:endParaRPr lang="en-US">
              <a:solidFill>
                <a:srgbClr val="FFFFFF"/>
              </a:solidFill>
            </a:endParaRPr>
          </a:p>
        </p:txBody>
      </p:sp>
      <p:sp>
        <p:nvSpPr>
          <p:cNvPr id="3" name="Footer Placeholder 2"/>
          <p:cNvSpPr>
            <a:spLocks noGrp="1"/>
          </p:cNvSpPr>
          <p:nvPr>
            <p:ph type="ftr" sz="quarter" idx="11"/>
          </p:nvPr>
        </p:nvSpPr>
        <p:spPr/>
        <p:txBody>
          <a:bodyPr/>
          <a:lstStyle/>
          <a:p>
            <a:r>
              <a:rPr lang="en-US">
                <a:solidFill>
                  <a:srgbClr val="FFFFFF"/>
                </a:solidFill>
              </a:rPr>
              <a:t>S. Ravichandran, Ph.D.</a:t>
            </a:r>
          </a:p>
        </p:txBody>
      </p:sp>
      <p:sp>
        <p:nvSpPr>
          <p:cNvPr id="4" name="Slide Number Placeholder 3"/>
          <p:cNvSpPr>
            <a:spLocks noGrp="1"/>
          </p:cNvSpPr>
          <p:nvPr>
            <p:ph type="sldNum" sz="quarter" idx="12"/>
          </p:nvPr>
        </p:nvSpPr>
        <p:spPr/>
        <p:txBody>
          <a:bodyPr/>
          <a:lstStyle/>
          <a:p>
            <a:fld id="{70BA8DDC-291D-49DE-9217-3817C245B79C}" type="slidenum">
              <a:rPr lang="en-US" smtClean="0">
                <a:solidFill>
                  <a:srgbClr val="FFFFFF"/>
                </a:solidFill>
              </a:rPr>
              <a:pPr/>
              <a:t>59</a:t>
            </a:fld>
            <a:endParaRPr lang="en-US">
              <a:solidFill>
                <a:srgbClr val="FFFFFF"/>
              </a:solidFill>
            </a:endParaRPr>
          </a:p>
        </p:txBody>
      </p:sp>
      <p:pic>
        <p:nvPicPr>
          <p:cNvPr id="5" name="Picture 4"/>
          <p:cNvPicPr>
            <a:picLocks noChangeAspect="1" noChangeArrowheads="1"/>
          </p:cNvPicPr>
          <p:nvPr/>
        </p:nvPicPr>
        <p:blipFill>
          <a:blip r:embed="rId2" cstate="print"/>
          <a:srcRect/>
          <a:stretch>
            <a:fillRect/>
          </a:stretch>
        </p:blipFill>
        <p:spPr bwMode="auto">
          <a:xfrm>
            <a:off x="4872220" y="557756"/>
            <a:ext cx="3543300" cy="3543300"/>
          </a:xfrm>
          <a:prstGeom prst="rect">
            <a:avLst/>
          </a:prstGeom>
          <a:noFill/>
          <a:ln w="9525">
            <a:noFill/>
            <a:miter lim="800000"/>
            <a:headEnd/>
            <a:tailEnd/>
          </a:ln>
        </p:spPr>
      </p:pic>
      <p:pic>
        <p:nvPicPr>
          <p:cNvPr id="7" name="Picture 3"/>
          <p:cNvPicPr>
            <a:picLocks noChangeAspect="1" noChangeArrowheads="1"/>
          </p:cNvPicPr>
          <p:nvPr/>
        </p:nvPicPr>
        <p:blipFill>
          <a:blip r:embed="rId3" cstate="print"/>
          <a:srcRect/>
          <a:stretch>
            <a:fillRect/>
          </a:stretch>
        </p:blipFill>
        <p:spPr bwMode="auto">
          <a:xfrm>
            <a:off x="560286" y="1689903"/>
            <a:ext cx="3571875" cy="3600450"/>
          </a:xfrm>
          <a:prstGeom prst="rect">
            <a:avLst/>
          </a:prstGeom>
          <a:noFill/>
          <a:ln w="9525">
            <a:noFill/>
            <a:miter lim="800000"/>
            <a:headEnd/>
            <a:tailEnd/>
          </a:ln>
        </p:spPr>
      </p:pic>
      <p:sp>
        <p:nvSpPr>
          <p:cNvPr id="8" name="TextBox 7"/>
          <p:cNvSpPr txBox="1"/>
          <p:nvPr/>
        </p:nvSpPr>
        <p:spPr>
          <a:xfrm>
            <a:off x="0" y="0"/>
            <a:ext cx="4872942" cy="369332"/>
          </a:xfrm>
          <a:prstGeom prst="rect">
            <a:avLst/>
          </a:prstGeom>
          <a:noFill/>
        </p:spPr>
        <p:txBody>
          <a:bodyPr wrap="square" rtlCol="0">
            <a:spAutoFit/>
          </a:bodyPr>
          <a:lstStyle/>
          <a:p>
            <a:r>
              <a:rPr lang="en-US" dirty="0" err="1">
                <a:solidFill>
                  <a:srgbClr val="FFFF00"/>
                </a:solidFill>
              </a:rPr>
              <a:t>Fahreus</a:t>
            </a:r>
            <a:r>
              <a:rPr lang="en-US" dirty="0">
                <a:solidFill>
                  <a:srgbClr val="FFFF00"/>
                </a:solidFill>
              </a:rPr>
              <a:t> et al, </a:t>
            </a:r>
            <a:r>
              <a:rPr lang="en-US" dirty="0" err="1">
                <a:solidFill>
                  <a:srgbClr val="FFFF00"/>
                </a:solidFill>
              </a:rPr>
              <a:t>Curr</a:t>
            </a:r>
            <a:r>
              <a:rPr lang="en-US" dirty="0">
                <a:solidFill>
                  <a:srgbClr val="FFFF00"/>
                </a:solidFill>
              </a:rPr>
              <a:t> Biology, 6,1:84-91 1998</a:t>
            </a:r>
          </a:p>
        </p:txBody>
      </p:sp>
      <p:sp>
        <p:nvSpPr>
          <p:cNvPr id="9" name="TextBox 8"/>
          <p:cNvSpPr txBox="1"/>
          <p:nvPr/>
        </p:nvSpPr>
        <p:spPr>
          <a:xfrm>
            <a:off x="740780" y="671333"/>
            <a:ext cx="2766350" cy="646331"/>
          </a:xfrm>
          <a:prstGeom prst="rect">
            <a:avLst/>
          </a:prstGeom>
          <a:noFill/>
        </p:spPr>
        <p:txBody>
          <a:bodyPr wrap="square" rtlCol="0">
            <a:spAutoFit/>
          </a:bodyPr>
          <a:lstStyle/>
          <a:p>
            <a:r>
              <a:rPr lang="en-US" dirty="0" err="1">
                <a:solidFill>
                  <a:srgbClr val="00FFCC"/>
                </a:solidFill>
              </a:rPr>
              <a:t>Alanine</a:t>
            </a:r>
            <a:r>
              <a:rPr lang="en-US" dirty="0">
                <a:solidFill>
                  <a:srgbClr val="00FFCC"/>
                </a:solidFill>
              </a:rPr>
              <a:t> Sub. Experiments</a:t>
            </a:r>
          </a:p>
        </p:txBody>
      </p:sp>
      <p:sp>
        <p:nvSpPr>
          <p:cNvPr id="10" name="Rectangle 9"/>
          <p:cNvSpPr/>
          <p:nvPr/>
        </p:nvSpPr>
        <p:spPr bwMode="auto">
          <a:xfrm>
            <a:off x="1947752" y="4483928"/>
            <a:ext cx="123825" cy="36195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Rectangle 10"/>
          <p:cNvSpPr/>
          <p:nvPr/>
        </p:nvSpPr>
        <p:spPr bwMode="auto">
          <a:xfrm>
            <a:off x="6236381" y="3331271"/>
            <a:ext cx="123825" cy="36195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Basics</a:t>
            </a:r>
          </a:p>
        </p:txBody>
      </p:sp>
      <p:sp>
        <p:nvSpPr>
          <p:cNvPr id="3" name="Content Placeholder 2"/>
          <p:cNvSpPr>
            <a:spLocks noGrp="1"/>
          </p:cNvSpPr>
          <p:nvPr>
            <p:ph idx="1"/>
          </p:nvPr>
        </p:nvSpPr>
        <p:spPr/>
        <p:txBody>
          <a:bodyPr/>
          <a:lstStyle/>
          <a:p>
            <a:r>
              <a:rPr lang="en-US" dirty="0"/>
              <a:t> Whole genome sequencing</a:t>
            </a:r>
          </a:p>
          <a:p>
            <a:pPr lvl="1"/>
            <a:r>
              <a:rPr lang="en-US" dirty="0"/>
              <a:t>About 3.7 million SNVs in individual</a:t>
            </a:r>
          </a:p>
          <a:p>
            <a:r>
              <a:rPr lang="en-US" dirty="0"/>
              <a:t> The challenge is to identify causal from neutral variants</a:t>
            </a:r>
          </a:p>
          <a:p>
            <a:r>
              <a:rPr lang="en-US" dirty="0"/>
              <a:t> What do we know about disease-causing variants?</a:t>
            </a:r>
          </a:p>
          <a:p>
            <a:pPr lvl="1"/>
            <a:r>
              <a:rPr lang="en-US" dirty="0"/>
              <a:t>Rare; mostly in coding regions (1%) </a:t>
            </a:r>
          </a:p>
          <a:p>
            <a:pPr lvl="1"/>
            <a:r>
              <a:rPr lang="en-US" dirty="0"/>
              <a:t>Experimental procedure is costly (time consuming)</a:t>
            </a:r>
          </a:p>
        </p:txBody>
      </p:sp>
      <p:sp>
        <p:nvSpPr>
          <p:cNvPr id="4" name="Date Placeholder 3"/>
          <p:cNvSpPr>
            <a:spLocks noGrp="1"/>
          </p:cNvSpPr>
          <p:nvPr>
            <p:ph type="dt" sz="half" idx="10"/>
          </p:nvPr>
        </p:nvSpPr>
        <p:spPr/>
        <p:txBody>
          <a:bodyPr/>
          <a:lstStyle/>
          <a:p>
            <a:fld id="{F23CB0B6-A7ED-4BAD-A7C5-2AAD38DB96F2}" type="datetime1">
              <a:rPr lang="en-US" smtClean="0">
                <a:solidFill>
                  <a:srgbClr val="FFFFFF"/>
                </a:solidFill>
              </a:rPr>
              <a:t>4/18/2020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6</a:t>
            </a:fld>
            <a:endParaRPr lang="en-US">
              <a:solidFill>
                <a:srgbClr val="FFFFFF"/>
              </a:solidFill>
            </a:endParaRPr>
          </a:p>
        </p:txBody>
      </p:sp>
    </p:spTree>
    <p:extLst>
      <p:ext uri="{BB962C8B-B14F-4D97-AF65-F5344CB8AC3E}">
        <p14:creationId xmlns:p14="http://schemas.microsoft.com/office/powerpoint/2010/main" val="35894270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FF67C16-8916-4C05-B755-A912E0D5CD8E}" type="datetime1">
              <a:rPr lang="en-US" smtClean="0">
                <a:solidFill>
                  <a:srgbClr val="FFFFFF"/>
                </a:solidFill>
              </a:rPr>
              <a:t>4/18/2020</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S. Ravichandran, Ph.D.</a:t>
            </a:r>
          </a:p>
        </p:txBody>
      </p:sp>
      <p:sp>
        <p:nvSpPr>
          <p:cNvPr id="5" name="Slide Number Placeholder 4"/>
          <p:cNvSpPr>
            <a:spLocks noGrp="1"/>
          </p:cNvSpPr>
          <p:nvPr>
            <p:ph type="sldNum" sz="quarter" idx="12"/>
          </p:nvPr>
        </p:nvSpPr>
        <p:spPr/>
        <p:txBody>
          <a:bodyPr/>
          <a:lstStyle/>
          <a:p>
            <a:fld id="{95E7015E-02F1-42A3-8347-6C695BCA7CFF}" type="slidenum">
              <a:rPr lang="en-US" smtClean="0">
                <a:solidFill>
                  <a:srgbClr val="FFFFFF"/>
                </a:solidFill>
              </a:rPr>
              <a:pPr/>
              <a:t>60</a:t>
            </a:fld>
            <a:endParaRPr lang="en-US">
              <a:solidFill>
                <a:srgbClr val="FFFFFF"/>
              </a:solidFill>
            </a:endParaRPr>
          </a:p>
        </p:txBody>
      </p:sp>
      <p:pic>
        <p:nvPicPr>
          <p:cNvPr id="10" name="Picture 2" descr="\\Dilbert\Users\ravichandrans\2011\ITASSER-WT-MUT\CDK-I-IF2A-P16NK4a\1BI7_A_onlyshown.png"/>
          <p:cNvPicPr>
            <a:picLocks noChangeAspect="1" noChangeArrowheads="1"/>
          </p:cNvPicPr>
          <p:nvPr/>
        </p:nvPicPr>
        <p:blipFill>
          <a:blip r:embed="rId2" cstate="print"/>
          <a:srcRect l="14463" t="2828" r="15576" b="7070"/>
          <a:stretch>
            <a:fillRect/>
          </a:stretch>
        </p:blipFill>
        <p:spPr bwMode="auto">
          <a:xfrm>
            <a:off x="1976039" y="828675"/>
            <a:ext cx="5749777" cy="5825874"/>
          </a:xfrm>
          <a:prstGeom prst="rect">
            <a:avLst/>
          </a:prstGeom>
          <a:noFill/>
        </p:spPr>
      </p:pic>
      <p:pic>
        <p:nvPicPr>
          <p:cNvPr id="11" name="Picture 3" descr="\\Dilbert\Users\ravichandrans\2011\ITASSER-WT-MUT\CDK-I-IF2A-P16NK4a\1BI7_B_onlyshown.png"/>
          <p:cNvPicPr>
            <a:picLocks noChangeAspect="1" noChangeArrowheads="1"/>
          </p:cNvPicPr>
          <p:nvPr/>
        </p:nvPicPr>
        <p:blipFill>
          <a:blip r:embed="rId3" cstate="print"/>
          <a:srcRect l="14463" t="2828" r="15576" b="7070"/>
          <a:stretch>
            <a:fillRect/>
          </a:stretch>
        </p:blipFill>
        <p:spPr bwMode="auto">
          <a:xfrm>
            <a:off x="2000250" y="846441"/>
            <a:ext cx="5749572" cy="5825860"/>
          </a:xfrm>
          <a:prstGeom prst="rect">
            <a:avLst/>
          </a:prstGeom>
          <a:noFill/>
        </p:spPr>
      </p:pic>
      <p:sp>
        <p:nvSpPr>
          <p:cNvPr id="13" name="TextBox 12"/>
          <p:cNvSpPr txBox="1"/>
          <p:nvPr/>
        </p:nvSpPr>
        <p:spPr>
          <a:xfrm>
            <a:off x="2514600" y="800100"/>
            <a:ext cx="1981200" cy="369332"/>
          </a:xfrm>
          <a:prstGeom prst="rect">
            <a:avLst/>
          </a:prstGeom>
          <a:noFill/>
        </p:spPr>
        <p:txBody>
          <a:bodyPr wrap="square" rtlCol="0">
            <a:spAutoFit/>
          </a:bodyPr>
          <a:lstStyle/>
          <a:p>
            <a:r>
              <a:rPr lang="en-US" b="1" dirty="0">
                <a:solidFill>
                  <a:srgbClr val="00FFCC"/>
                </a:solidFill>
              </a:rPr>
              <a:t>CDKN2A</a:t>
            </a:r>
            <a:r>
              <a:rPr lang="en-US" b="1" dirty="0">
                <a:solidFill>
                  <a:srgbClr val="FFFF00"/>
                </a:solidFill>
              </a:rPr>
              <a:t>(R87P)</a:t>
            </a:r>
          </a:p>
        </p:txBody>
      </p:sp>
      <p:sp>
        <p:nvSpPr>
          <p:cNvPr id="15" name="TextBox 14"/>
          <p:cNvSpPr txBox="1"/>
          <p:nvPr/>
        </p:nvSpPr>
        <p:spPr>
          <a:xfrm>
            <a:off x="266700" y="4886325"/>
            <a:ext cx="1371600" cy="923330"/>
          </a:xfrm>
          <a:prstGeom prst="rect">
            <a:avLst/>
          </a:prstGeom>
          <a:noFill/>
        </p:spPr>
        <p:txBody>
          <a:bodyPr wrap="square" rtlCol="0">
            <a:spAutoFit/>
          </a:bodyPr>
          <a:lstStyle/>
          <a:p>
            <a:r>
              <a:rPr lang="en-US" b="1" dirty="0">
                <a:solidFill>
                  <a:srgbClr val="28F86D"/>
                </a:solidFill>
              </a:rPr>
              <a:t>GREEN: Chain A-CDK6</a:t>
            </a:r>
          </a:p>
        </p:txBody>
      </p:sp>
      <p:grpSp>
        <p:nvGrpSpPr>
          <p:cNvPr id="20" name="Group 19"/>
          <p:cNvGrpSpPr/>
          <p:nvPr/>
        </p:nvGrpSpPr>
        <p:grpSpPr>
          <a:xfrm>
            <a:off x="2000249" y="2028825"/>
            <a:ext cx="5467351" cy="4266115"/>
            <a:chOff x="857249" y="942975"/>
            <a:chExt cx="5467351" cy="4266115"/>
          </a:xfrm>
        </p:grpSpPr>
        <p:grpSp>
          <p:nvGrpSpPr>
            <p:cNvPr id="18" name="Group 17"/>
            <p:cNvGrpSpPr/>
            <p:nvPr/>
          </p:nvGrpSpPr>
          <p:grpSpPr>
            <a:xfrm>
              <a:off x="859267" y="973844"/>
              <a:ext cx="5465333" cy="4235246"/>
              <a:chOff x="3678667" y="1688219"/>
              <a:chExt cx="5465333" cy="4235246"/>
            </a:xfrm>
          </p:grpSpPr>
          <p:pic>
            <p:nvPicPr>
              <p:cNvPr id="16" name="Picture 4" descr="\\Dilbert\Users\ravichandrans\2011\ITASSER-WT-MUT\CDK-I-IF2A-P16NK4a\2-2A5E-1A5E-1DC2.png"/>
              <p:cNvPicPr>
                <a:picLocks noChangeAspect="1" noChangeArrowheads="1"/>
              </p:cNvPicPr>
              <p:nvPr/>
            </p:nvPicPr>
            <p:blipFill>
              <a:blip r:embed="rId4" cstate="print"/>
              <a:srcRect/>
              <a:stretch>
                <a:fillRect/>
              </a:stretch>
            </p:blipFill>
            <p:spPr bwMode="auto">
              <a:xfrm>
                <a:off x="3678667" y="1688219"/>
                <a:ext cx="5465333" cy="3798182"/>
              </a:xfrm>
              <a:prstGeom prst="rect">
                <a:avLst/>
              </a:prstGeom>
              <a:noFill/>
            </p:spPr>
          </p:pic>
          <p:sp>
            <p:nvSpPr>
              <p:cNvPr id="17" name="TextBox 16"/>
              <p:cNvSpPr txBox="1"/>
              <p:nvPr/>
            </p:nvSpPr>
            <p:spPr>
              <a:xfrm>
                <a:off x="3759200" y="5554133"/>
                <a:ext cx="5384800" cy="369332"/>
              </a:xfrm>
              <a:prstGeom prst="rect">
                <a:avLst/>
              </a:prstGeom>
              <a:noFill/>
            </p:spPr>
            <p:txBody>
              <a:bodyPr wrap="square" rtlCol="0">
                <a:spAutoFit/>
              </a:bodyPr>
              <a:lstStyle/>
              <a:p>
                <a:r>
                  <a:rPr lang="en-US" dirty="0"/>
                  <a:t>  </a:t>
                </a:r>
                <a:r>
                  <a:rPr lang="en-US" b="1" dirty="0">
                    <a:solidFill>
                      <a:srgbClr val="FFFF00"/>
                    </a:solidFill>
                  </a:rPr>
                  <a:t>2A5E                   1DC2                1A5E</a:t>
                </a:r>
              </a:p>
            </p:txBody>
          </p:sp>
        </p:grpSp>
        <p:sp>
          <p:nvSpPr>
            <p:cNvPr id="19" name="TextBox 18"/>
            <p:cNvSpPr txBox="1"/>
            <p:nvPr/>
          </p:nvSpPr>
          <p:spPr>
            <a:xfrm>
              <a:off x="857249" y="942975"/>
              <a:ext cx="1190625" cy="369332"/>
            </a:xfrm>
            <a:prstGeom prst="rect">
              <a:avLst/>
            </a:prstGeom>
            <a:noFill/>
          </p:spPr>
          <p:txBody>
            <a:bodyPr wrap="square" rtlCol="0">
              <a:spAutoFit/>
            </a:bodyPr>
            <a:lstStyle/>
            <a:p>
              <a:r>
                <a:rPr lang="en-US" dirty="0"/>
                <a:t>CDKN2A</a:t>
              </a:r>
            </a:p>
          </p:txBody>
        </p:sp>
      </p:grpSp>
      <p:sp>
        <p:nvSpPr>
          <p:cNvPr id="6" name="TextBox 5"/>
          <p:cNvSpPr txBox="1"/>
          <p:nvPr/>
        </p:nvSpPr>
        <p:spPr>
          <a:xfrm>
            <a:off x="90311" y="1411111"/>
            <a:ext cx="1547989" cy="923330"/>
          </a:xfrm>
          <a:prstGeom prst="rect">
            <a:avLst/>
          </a:prstGeom>
          <a:noFill/>
        </p:spPr>
        <p:txBody>
          <a:bodyPr wrap="square" rtlCol="0">
            <a:spAutoFit/>
          </a:bodyPr>
          <a:lstStyle/>
          <a:p>
            <a:r>
              <a:rPr lang="en-US" dirty="0">
                <a:solidFill>
                  <a:srgbClr val="66FF33"/>
                </a:solidFill>
              </a:rPr>
              <a:t>How can this</a:t>
            </a:r>
            <a:br>
              <a:rPr lang="en-US" dirty="0">
                <a:solidFill>
                  <a:srgbClr val="66FF33"/>
                </a:solidFill>
              </a:rPr>
            </a:br>
            <a:r>
              <a:rPr lang="en-US" dirty="0">
                <a:solidFill>
                  <a:srgbClr val="66FF33"/>
                </a:solidFill>
              </a:rPr>
              <a:t>substitution </a:t>
            </a:r>
            <a:br>
              <a:rPr lang="en-US" dirty="0">
                <a:solidFill>
                  <a:srgbClr val="66FF33"/>
                </a:solidFill>
              </a:rPr>
            </a:br>
            <a:r>
              <a:rPr lang="en-US" dirty="0">
                <a:solidFill>
                  <a:srgbClr val="66FF33"/>
                </a:solidFill>
              </a:rPr>
              <a:t>be bad?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par>
                                <p:cTn id="8" presetID="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ppt_x"/>
                                          </p:val>
                                        </p:tav>
                                        <p:tav tm="100000">
                                          <p:val>
                                            <p:strVal val="#ppt_x"/>
                                          </p:val>
                                        </p:tav>
                                      </p:tavLst>
                                    </p:anim>
                                    <p:anim calcmode="lin" valueType="num">
                                      <p:cBhvr additive="base">
                                        <p:cTn id="1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3" presetClass="exit" presetSubtype="10" fill="hold" nodeType="clickEffect">
                                  <p:stCondLst>
                                    <p:cond delay="0"/>
                                  </p:stCondLst>
                                  <p:childTnLst>
                                    <p:animEffect transition="out" filter="blinds(horizontal)">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par>
                                <p:cTn id="17" presetID="3" presetClass="entr" presetSubtype="1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linds(horizontal)">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Second Example</a:t>
            </a:r>
          </a:p>
        </p:txBody>
      </p:sp>
      <p:sp>
        <p:nvSpPr>
          <p:cNvPr id="3" name="Subtitle 2"/>
          <p:cNvSpPr>
            <a:spLocks noGrp="1"/>
          </p:cNvSpPr>
          <p:nvPr>
            <p:ph type="subTitle" idx="1"/>
          </p:nvPr>
        </p:nvSpPr>
        <p:spPr/>
        <p:txBody>
          <a:bodyPr/>
          <a:lstStyle/>
          <a:p>
            <a:endParaRPr lang="en-US"/>
          </a:p>
        </p:txBody>
      </p:sp>
      <p:sp>
        <p:nvSpPr>
          <p:cNvPr id="4" name="Date Placeholder 3"/>
          <p:cNvSpPr>
            <a:spLocks noGrp="1"/>
          </p:cNvSpPr>
          <p:nvPr>
            <p:ph type="dt" sz="half" idx="10"/>
          </p:nvPr>
        </p:nvSpPr>
        <p:spPr/>
        <p:txBody>
          <a:bodyPr/>
          <a:lstStyle/>
          <a:p>
            <a:fld id="{F82723E8-8D3A-482E-BF07-2EEEA052B59D}" type="datetime1">
              <a:rPr lang="en-US" smtClean="0">
                <a:solidFill>
                  <a:srgbClr val="FFFFFF"/>
                </a:solidFill>
              </a:rPr>
              <a:t>4/18/2020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BABEEFEA-07CF-44B0-857B-B70FFDDE1C7D}" type="slidenum">
              <a:rPr lang="en-US" smtClean="0">
                <a:solidFill>
                  <a:srgbClr val="FFFFFF"/>
                </a:solidFill>
              </a:rPr>
              <a:pPr/>
              <a:t>61</a:t>
            </a:fld>
            <a:endParaRPr lang="en-US">
              <a:solidFill>
                <a:srgbClr val="FFFFFF"/>
              </a:solidFill>
            </a:endParaRPr>
          </a:p>
        </p:txBody>
      </p:sp>
    </p:spTree>
    <p:extLst>
      <p:ext uri="{BB962C8B-B14F-4D97-AF65-F5344CB8AC3E}">
        <p14:creationId xmlns:p14="http://schemas.microsoft.com/office/powerpoint/2010/main" val="40720535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HBB</a:t>
            </a:r>
          </a:p>
        </p:txBody>
      </p:sp>
      <p:sp>
        <p:nvSpPr>
          <p:cNvPr id="3" name="Content Placeholder 2"/>
          <p:cNvSpPr>
            <a:spLocks noGrp="1"/>
          </p:cNvSpPr>
          <p:nvPr>
            <p:ph idx="1"/>
          </p:nvPr>
        </p:nvSpPr>
        <p:spPr>
          <a:xfrm>
            <a:off x="0" y="1600200"/>
            <a:ext cx="8686800" cy="4525963"/>
          </a:xfrm>
        </p:spPr>
        <p:txBody>
          <a:bodyPr/>
          <a:lstStyle/>
          <a:p>
            <a:r>
              <a:rPr lang="en-US" dirty="0"/>
              <a:t> E7V </a:t>
            </a:r>
          </a:p>
          <a:p>
            <a:pPr lvl="1"/>
            <a:r>
              <a:rPr lang="en-US" dirty="0"/>
              <a:t>In some papers you will see this as E6V</a:t>
            </a:r>
          </a:p>
          <a:p>
            <a:r>
              <a:rPr lang="en-US" dirty="0"/>
              <a:t>GRCh37</a:t>
            </a:r>
          </a:p>
          <a:p>
            <a:pPr lvl="1"/>
            <a:r>
              <a:rPr lang="en-US" dirty="0"/>
              <a:t>Chr11, 5248232A&gt;T (w.r.t reference strand) </a:t>
            </a:r>
          </a:p>
          <a:p>
            <a:pPr lvl="2"/>
            <a:r>
              <a:rPr lang="en-US" dirty="0"/>
              <a:t>P68871; rs334, NP_000509</a:t>
            </a:r>
          </a:p>
          <a:p>
            <a:pPr lvl="2"/>
            <a:r>
              <a:rPr lang="en-US" dirty="0"/>
              <a:t>Negative gene </a:t>
            </a:r>
          </a:p>
          <a:p>
            <a:pPr lvl="1"/>
            <a:r>
              <a:rPr lang="en-US" dirty="0" err="1"/>
              <a:t>MutationTaster</a:t>
            </a:r>
            <a:r>
              <a:rPr lang="en-US" dirty="0"/>
              <a:t>: </a:t>
            </a:r>
            <a:r>
              <a:rPr lang="en-US" dirty="0">
                <a:solidFill>
                  <a:srgbClr val="66FF33"/>
                </a:solidFill>
              </a:rPr>
              <a:t>Polymorphism</a:t>
            </a:r>
          </a:p>
          <a:p>
            <a:pPr lvl="1"/>
            <a:r>
              <a:rPr lang="en-US" dirty="0"/>
              <a:t>SIFT: </a:t>
            </a:r>
            <a:r>
              <a:rPr lang="en-US" dirty="0">
                <a:solidFill>
                  <a:srgbClr val="FF0000"/>
                </a:solidFill>
              </a:rPr>
              <a:t>Affect Protein Function (low Confidence)</a:t>
            </a:r>
          </a:p>
          <a:p>
            <a:pPr lvl="1"/>
            <a:r>
              <a:rPr lang="en-US" dirty="0"/>
              <a:t>PPHEN2: </a:t>
            </a:r>
            <a:r>
              <a:rPr lang="en-US" dirty="0">
                <a:solidFill>
                  <a:srgbClr val="66FF33"/>
                </a:solidFill>
              </a:rPr>
              <a:t>Benign</a:t>
            </a:r>
          </a:p>
        </p:txBody>
      </p:sp>
      <p:sp>
        <p:nvSpPr>
          <p:cNvPr id="4" name="Date Placeholder 3"/>
          <p:cNvSpPr>
            <a:spLocks noGrp="1"/>
          </p:cNvSpPr>
          <p:nvPr>
            <p:ph type="dt" sz="half" idx="10"/>
          </p:nvPr>
        </p:nvSpPr>
        <p:spPr/>
        <p:txBody>
          <a:bodyPr/>
          <a:lstStyle/>
          <a:p>
            <a:fld id="{4E420825-5688-4ACB-B50B-C4289A00AB98}" type="datetime1">
              <a:rPr lang="en-US" smtClean="0">
                <a:solidFill>
                  <a:srgbClr val="FFFFFF"/>
                </a:solidFill>
              </a:rPr>
              <a:t>4/18/2020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62</a:t>
            </a:fld>
            <a:endParaRPr lang="en-US">
              <a:solidFill>
                <a:srgbClr val="FFFFFF"/>
              </a:solidFill>
            </a:endParaRPr>
          </a:p>
        </p:txBody>
      </p:sp>
    </p:spTree>
    <p:extLst>
      <p:ext uri="{BB962C8B-B14F-4D97-AF65-F5344CB8AC3E}">
        <p14:creationId xmlns:p14="http://schemas.microsoft.com/office/powerpoint/2010/main" val="10585514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fld id="{090ACDF5-1C7A-4FE2-B3AA-8C20D60A0A4E}" type="datetime1">
              <a:rPr lang="en-US" smtClean="0">
                <a:solidFill>
                  <a:srgbClr val="FFFFFF"/>
                </a:solidFill>
              </a:rPr>
              <a:t>4/18/2020</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S. Ravichandran, Ph.D.</a:t>
            </a:r>
          </a:p>
        </p:txBody>
      </p:sp>
      <p:sp>
        <p:nvSpPr>
          <p:cNvPr id="5" name="Slide Number Placeholder 4"/>
          <p:cNvSpPr>
            <a:spLocks noGrp="1"/>
          </p:cNvSpPr>
          <p:nvPr>
            <p:ph type="sldNum" sz="quarter" idx="12"/>
          </p:nvPr>
        </p:nvSpPr>
        <p:spPr/>
        <p:txBody>
          <a:bodyPr/>
          <a:lstStyle/>
          <a:p>
            <a:fld id="{95E7015E-02F1-42A3-8347-6C695BCA7CFF}" type="slidenum">
              <a:rPr lang="en-US" smtClean="0">
                <a:solidFill>
                  <a:srgbClr val="FFFFFF"/>
                </a:solidFill>
              </a:rPr>
              <a:pPr/>
              <a:t>63</a:t>
            </a:fld>
            <a:endParaRPr lang="en-US">
              <a:solidFill>
                <a:srgbClr val="FFFFFF"/>
              </a:solidFill>
            </a:endParaRPr>
          </a:p>
        </p:txBody>
      </p:sp>
      <p:pic>
        <p:nvPicPr>
          <p:cNvPr id="90114" name="Picture 2"/>
          <p:cNvPicPr>
            <a:picLocks noChangeAspect="1" noChangeArrowheads="1"/>
          </p:cNvPicPr>
          <p:nvPr/>
        </p:nvPicPr>
        <p:blipFill>
          <a:blip r:embed="rId2" cstate="print"/>
          <a:srcRect l="10478" t="21149" r="56881" b="18391"/>
          <a:stretch>
            <a:fillRect/>
          </a:stretch>
        </p:blipFill>
        <p:spPr bwMode="auto">
          <a:xfrm>
            <a:off x="123907" y="0"/>
            <a:ext cx="5981618" cy="6012186"/>
          </a:xfrm>
          <a:prstGeom prst="rect">
            <a:avLst/>
          </a:prstGeom>
          <a:noFill/>
          <a:ln w="9525">
            <a:noFill/>
            <a:miter lim="800000"/>
            <a:headEnd/>
            <a:tailEnd/>
          </a:ln>
        </p:spPr>
      </p:pic>
      <p:sp>
        <p:nvSpPr>
          <p:cNvPr id="7" name="TextBox 6"/>
          <p:cNvSpPr txBox="1"/>
          <p:nvPr/>
        </p:nvSpPr>
        <p:spPr>
          <a:xfrm>
            <a:off x="6457950" y="3143250"/>
            <a:ext cx="2133600" cy="1754326"/>
          </a:xfrm>
          <a:prstGeom prst="rect">
            <a:avLst/>
          </a:prstGeom>
          <a:noFill/>
        </p:spPr>
        <p:txBody>
          <a:bodyPr wrap="square" rtlCol="0">
            <a:spAutoFit/>
          </a:bodyPr>
          <a:lstStyle/>
          <a:p>
            <a:r>
              <a:rPr lang="en-US" b="1" dirty="0">
                <a:solidFill>
                  <a:srgbClr val="FFFF00"/>
                </a:solidFill>
              </a:rPr>
              <a:t>Pauline C. Ng and S. </a:t>
            </a:r>
            <a:r>
              <a:rPr lang="en-US" b="1" dirty="0" err="1">
                <a:solidFill>
                  <a:srgbClr val="FFFF00"/>
                </a:solidFill>
              </a:rPr>
              <a:t>Henikoff</a:t>
            </a:r>
            <a:r>
              <a:rPr lang="en-US" b="1" dirty="0">
                <a:solidFill>
                  <a:srgbClr val="FFFF00"/>
                </a:solidFill>
              </a:rPr>
              <a:t>, </a:t>
            </a:r>
            <a:r>
              <a:rPr lang="en-US" b="1" dirty="0" err="1">
                <a:solidFill>
                  <a:srgbClr val="FFFF00"/>
                </a:solidFill>
              </a:rPr>
              <a:t>Annu</a:t>
            </a:r>
            <a:r>
              <a:rPr lang="en-US" b="1" dirty="0">
                <a:solidFill>
                  <a:srgbClr val="FFFF00"/>
                </a:solidFill>
              </a:rPr>
              <a:t>. Rev. Genomics Hum. Genetics 2006, 7:61-80</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CYBB/Beta-Hemoglobin</a:t>
            </a:r>
            <a:br>
              <a:rPr lang="en-US" dirty="0"/>
            </a:br>
            <a:r>
              <a:rPr lang="en-US" dirty="0"/>
              <a:t>E</a:t>
            </a:r>
            <a:r>
              <a:rPr lang="en-US" dirty="0">
                <a:sym typeface="Wingdings" pitchFamily="2" charset="2"/>
              </a:rPr>
              <a:t>V  Sickle Cell Anemia</a:t>
            </a:r>
            <a:endParaRPr lang="en-US" dirty="0"/>
          </a:p>
        </p:txBody>
      </p:sp>
      <p:sp>
        <p:nvSpPr>
          <p:cNvPr id="4" name="TextBox 3"/>
          <p:cNvSpPr txBox="1"/>
          <p:nvPr/>
        </p:nvSpPr>
        <p:spPr>
          <a:xfrm>
            <a:off x="0" y="1495425"/>
            <a:ext cx="9220200" cy="1446550"/>
          </a:xfrm>
          <a:prstGeom prst="rect">
            <a:avLst/>
          </a:prstGeom>
          <a:noFill/>
        </p:spPr>
        <p:txBody>
          <a:bodyPr wrap="square" rtlCol="0">
            <a:spAutoFit/>
          </a:bodyPr>
          <a:lstStyle/>
          <a:p>
            <a:r>
              <a:rPr lang="en-US" sz="1400" b="1" dirty="0">
                <a:solidFill>
                  <a:srgbClr val="00FFFF"/>
                </a:solidFill>
                <a:latin typeface="Courier New" pitchFamily="49" charset="0"/>
                <a:cs typeface="Courier New" pitchFamily="49" charset="0"/>
              </a:rPr>
              <a:t>        10         20         30         40         50         60 </a:t>
            </a:r>
          </a:p>
          <a:p>
            <a:r>
              <a:rPr lang="en-US" sz="1400" b="1" dirty="0">
                <a:solidFill>
                  <a:srgbClr val="00FFFF"/>
                </a:solidFill>
                <a:latin typeface="Courier New" pitchFamily="49" charset="0"/>
                <a:cs typeface="Courier New" pitchFamily="49" charset="0"/>
              </a:rPr>
              <a:t>MVHLTP</a:t>
            </a:r>
            <a:r>
              <a:rPr lang="en-US" b="1" dirty="0">
                <a:solidFill>
                  <a:srgbClr val="FF0000"/>
                </a:solidFill>
                <a:latin typeface="Courier New" pitchFamily="49" charset="0"/>
                <a:cs typeface="Courier New" pitchFamily="49" charset="0"/>
              </a:rPr>
              <a:t>E</a:t>
            </a:r>
            <a:r>
              <a:rPr lang="en-US" sz="1400" b="1" dirty="0">
                <a:solidFill>
                  <a:srgbClr val="00FFFF"/>
                </a:solidFill>
                <a:latin typeface="Courier New" pitchFamily="49" charset="0"/>
                <a:cs typeface="Courier New" pitchFamily="49" charset="0"/>
              </a:rPr>
              <a:t>EKS AVTALWGKVN VDEVGGEALG RLLVVYPWTQ RFFESFGDLS TPDAVMGNPK </a:t>
            </a:r>
            <a:br>
              <a:rPr lang="en-US" sz="1400" b="1" dirty="0">
                <a:solidFill>
                  <a:srgbClr val="00FFFF"/>
                </a:solidFill>
                <a:latin typeface="Courier New" pitchFamily="49" charset="0"/>
                <a:cs typeface="Courier New" pitchFamily="49" charset="0"/>
              </a:rPr>
            </a:br>
            <a:r>
              <a:rPr lang="en-US" sz="1400" b="1" dirty="0">
                <a:solidFill>
                  <a:srgbClr val="00FFFF"/>
                </a:solidFill>
                <a:latin typeface="Courier New" pitchFamily="49" charset="0"/>
                <a:cs typeface="Courier New" pitchFamily="49" charset="0"/>
              </a:rPr>
              <a:t>        70         80         90        100        110        120 </a:t>
            </a:r>
            <a:br>
              <a:rPr lang="en-US" sz="1400" b="1" dirty="0">
                <a:solidFill>
                  <a:srgbClr val="00FFFF"/>
                </a:solidFill>
                <a:latin typeface="Courier New" pitchFamily="49" charset="0"/>
                <a:cs typeface="Courier New" pitchFamily="49" charset="0"/>
              </a:rPr>
            </a:br>
            <a:r>
              <a:rPr lang="en-US" sz="1400" b="1" dirty="0">
                <a:solidFill>
                  <a:srgbClr val="00FFFF"/>
                </a:solidFill>
                <a:latin typeface="Courier New" pitchFamily="49" charset="0"/>
                <a:cs typeface="Courier New" pitchFamily="49" charset="0"/>
              </a:rPr>
              <a:t>VKAHGKKVLG AFSDGLAHLD NLKGTFATLS ELHCDKLHVD PENFRLLGNV LVCVLAHHFG </a:t>
            </a:r>
          </a:p>
          <a:p>
            <a:r>
              <a:rPr lang="en-US" sz="1400" b="1" dirty="0">
                <a:solidFill>
                  <a:srgbClr val="00FFFF"/>
                </a:solidFill>
                <a:latin typeface="Courier New" pitchFamily="49" charset="0"/>
                <a:cs typeface="Courier New" pitchFamily="49" charset="0"/>
              </a:rPr>
              <a:t>       130        140 </a:t>
            </a:r>
            <a:br>
              <a:rPr lang="en-US" sz="1400" b="1" dirty="0">
                <a:solidFill>
                  <a:srgbClr val="00FFFF"/>
                </a:solidFill>
                <a:latin typeface="Courier New" pitchFamily="49" charset="0"/>
                <a:cs typeface="Courier New" pitchFamily="49" charset="0"/>
              </a:rPr>
            </a:br>
            <a:r>
              <a:rPr lang="en-US" sz="1400" b="1" dirty="0">
                <a:solidFill>
                  <a:srgbClr val="00FFFF"/>
                </a:solidFill>
                <a:latin typeface="Courier New" pitchFamily="49" charset="0"/>
                <a:cs typeface="Courier New" pitchFamily="49" charset="0"/>
              </a:rPr>
              <a:t>KEFTPPVQAA YQKVVAGVAN ALAHKYH </a:t>
            </a:r>
          </a:p>
        </p:txBody>
      </p:sp>
      <p:grpSp>
        <p:nvGrpSpPr>
          <p:cNvPr id="10" name="Group 9"/>
          <p:cNvGrpSpPr/>
          <p:nvPr/>
        </p:nvGrpSpPr>
        <p:grpSpPr>
          <a:xfrm>
            <a:off x="3105150" y="1485900"/>
            <a:ext cx="6038850" cy="5372100"/>
            <a:chOff x="3105150" y="1485900"/>
            <a:chExt cx="6038850" cy="5372100"/>
          </a:xfrm>
        </p:grpSpPr>
        <p:pic>
          <p:nvPicPr>
            <p:cNvPr id="1026" name="Picture 2" descr="\\Dilbert\Users\ravichandrans\2011\SNP\SNP-FINAL\HBB-HBA-2W72.png"/>
            <p:cNvPicPr>
              <a:picLocks noChangeAspect="1" noChangeArrowheads="1"/>
            </p:cNvPicPr>
            <p:nvPr/>
          </p:nvPicPr>
          <p:blipFill>
            <a:blip r:embed="rId2" cstate="print"/>
            <a:srcRect/>
            <a:stretch>
              <a:fillRect/>
            </a:stretch>
          </p:blipFill>
          <p:spPr bwMode="auto">
            <a:xfrm>
              <a:off x="3124200" y="1562100"/>
              <a:ext cx="6019800" cy="5295900"/>
            </a:xfrm>
            <a:prstGeom prst="rect">
              <a:avLst/>
            </a:prstGeom>
            <a:noFill/>
          </p:spPr>
        </p:pic>
        <p:sp>
          <p:nvSpPr>
            <p:cNvPr id="7" name="TextBox 6"/>
            <p:cNvSpPr txBox="1"/>
            <p:nvPr/>
          </p:nvSpPr>
          <p:spPr>
            <a:xfrm>
              <a:off x="3105150" y="1514475"/>
              <a:ext cx="1419225" cy="369332"/>
            </a:xfrm>
            <a:prstGeom prst="rect">
              <a:avLst/>
            </a:prstGeom>
            <a:noFill/>
          </p:spPr>
          <p:txBody>
            <a:bodyPr wrap="square" rtlCol="0">
              <a:spAutoFit/>
            </a:bodyPr>
            <a:lstStyle/>
            <a:p>
              <a:r>
                <a:rPr lang="en-US" b="1" dirty="0">
                  <a:solidFill>
                    <a:schemeClr val="bg1"/>
                  </a:solidFill>
                </a:rPr>
                <a:t>2w72(1.07)</a:t>
              </a:r>
            </a:p>
          </p:txBody>
        </p:sp>
        <p:sp>
          <p:nvSpPr>
            <p:cNvPr id="8" name="TextBox 7"/>
            <p:cNvSpPr txBox="1"/>
            <p:nvPr/>
          </p:nvSpPr>
          <p:spPr>
            <a:xfrm>
              <a:off x="5562600" y="1485900"/>
              <a:ext cx="2381250" cy="369332"/>
            </a:xfrm>
            <a:prstGeom prst="rect">
              <a:avLst/>
            </a:prstGeom>
            <a:noFill/>
          </p:spPr>
          <p:txBody>
            <a:bodyPr wrap="square" rtlCol="0">
              <a:spAutoFit/>
            </a:bodyPr>
            <a:lstStyle/>
            <a:p>
              <a:r>
                <a:rPr lang="en-US" dirty="0">
                  <a:solidFill>
                    <a:srgbClr val="FFFF00"/>
                  </a:solidFill>
                </a:rPr>
                <a:t>Human Hemoglobin</a:t>
              </a:r>
            </a:p>
          </p:txBody>
        </p:sp>
        <p:sp>
          <p:nvSpPr>
            <p:cNvPr id="9" name="TextBox 8"/>
            <p:cNvSpPr txBox="1"/>
            <p:nvPr/>
          </p:nvSpPr>
          <p:spPr>
            <a:xfrm>
              <a:off x="6124575" y="6429375"/>
              <a:ext cx="3019425" cy="369332"/>
            </a:xfrm>
            <a:prstGeom prst="rect">
              <a:avLst/>
            </a:prstGeom>
            <a:noFill/>
          </p:spPr>
          <p:txBody>
            <a:bodyPr wrap="square" rtlCol="0">
              <a:spAutoFit/>
            </a:bodyPr>
            <a:lstStyle/>
            <a:p>
              <a:r>
                <a:rPr lang="en-US" dirty="0" err="1">
                  <a:solidFill>
                    <a:srgbClr val="FFFF00"/>
                  </a:solidFill>
                </a:rPr>
                <a:t>Heterotetramer</a:t>
              </a:r>
              <a:r>
                <a:rPr lang="en-US" dirty="0">
                  <a:solidFill>
                    <a:srgbClr val="FFFF00"/>
                  </a:solidFill>
                </a:rPr>
                <a:t>(2</a:t>
              </a:r>
              <a:r>
                <a:rPr lang="el-GR" dirty="0">
                  <a:solidFill>
                    <a:srgbClr val="FFFF00"/>
                  </a:solidFill>
                </a:rPr>
                <a:t>α</a:t>
              </a:r>
              <a:r>
                <a:rPr lang="en-US" dirty="0">
                  <a:solidFill>
                    <a:srgbClr val="FFFF00"/>
                  </a:solidFill>
                </a:rPr>
                <a:t> and </a:t>
              </a:r>
              <a:r>
                <a:rPr lang="en-US" b="1" dirty="0">
                  <a:solidFill>
                    <a:srgbClr val="00FFFF"/>
                  </a:solidFill>
                </a:rPr>
                <a:t>2</a:t>
              </a:r>
              <a:r>
                <a:rPr lang="el-GR" b="1" dirty="0">
                  <a:solidFill>
                    <a:srgbClr val="00FFFF"/>
                  </a:solidFill>
                </a:rPr>
                <a:t>β</a:t>
              </a:r>
              <a:r>
                <a:rPr lang="en-US" dirty="0">
                  <a:solidFill>
                    <a:srgbClr val="FFFF00"/>
                  </a:solidFill>
                </a:rPr>
                <a:t>)</a:t>
              </a:r>
            </a:p>
          </p:txBody>
        </p:sp>
      </p:grpSp>
      <p:sp>
        <p:nvSpPr>
          <p:cNvPr id="11" name="TextBox 10"/>
          <p:cNvSpPr txBox="1"/>
          <p:nvPr/>
        </p:nvSpPr>
        <p:spPr>
          <a:xfrm>
            <a:off x="3143250" y="6181725"/>
            <a:ext cx="1600200" cy="646331"/>
          </a:xfrm>
          <a:prstGeom prst="rect">
            <a:avLst/>
          </a:prstGeom>
          <a:noFill/>
        </p:spPr>
        <p:txBody>
          <a:bodyPr wrap="square" rtlCol="0">
            <a:spAutoFit/>
          </a:bodyPr>
          <a:lstStyle/>
          <a:p>
            <a:r>
              <a:rPr lang="en-US" b="1" dirty="0">
                <a:solidFill>
                  <a:schemeClr val="bg1"/>
                </a:solidFill>
              </a:rPr>
              <a:t>HEME</a:t>
            </a:r>
          </a:p>
          <a:p>
            <a:r>
              <a:rPr lang="en-US" b="1" dirty="0">
                <a:solidFill>
                  <a:schemeClr val="bg1"/>
                </a:solidFill>
              </a:rPr>
              <a:t>(not shown</a:t>
            </a:r>
            <a:r>
              <a:rPr lang="en-US" dirty="0"/>
              <a:t>)</a:t>
            </a:r>
          </a:p>
        </p:txBody>
      </p:sp>
      <p:sp>
        <p:nvSpPr>
          <p:cNvPr id="3" name="Date Placeholder 2"/>
          <p:cNvSpPr>
            <a:spLocks noGrp="1"/>
          </p:cNvSpPr>
          <p:nvPr>
            <p:ph type="dt" sz="half" idx="10"/>
          </p:nvPr>
        </p:nvSpPr>
        <p:spPr/>
        <p:txBody>
          <a:bodyPr/>
          <a:lstStyle/>
          <a:p>
            <a:fld id="{A092BB90-21B3-46F5-81B5-0D97A3D4A251}" type="datetime1">
              <a:rPr lang="en-US" smtClean="0">
                <a:solidFill>
                  <a:srgbClr val="FFFFFF"/>
                </a:solidFill>
              </a:rPr>
              <a:t>4/18/2020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95E7015E-02F1-42A3-8347-6C695BCA7CFF}" type="slidenum">
              <a:rPr lang="en-US" smtClean="0">
                <a:solidFill>
                  <a:srgbClr val="FFFFFF"/>
                </a:solidFill>
              </a:rPr>
              <a:pPr/>
              <a:t>64</a:t>
            </a:fld>
            <a:endParaRPr lang="en-US">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0038BF-6011-42C5-B52C-47A1F96EA931}" type="datetime1">
              <a:rPr lang="en-US" smtClean="0">
                <a:solidFill>
                  <a:srgbClr val="FFFFFF"/>
                </a:solidFill>
              </a:rPr>
              <a:t>4/18/2020</a:t>
            </a:fld>
            <a:endParaRPr lang="en-US">
              <a:solidFill>
                <a:srgbClr val="FFFFFF"/>
              </a:solidFill>
            </a:endParaRPr>
          </a:p>
        </p:txBody>
      </p:sp>
      <p:sp>
        <p:nvSpPr>
          <p:cNvPr id="3" name="Footer Placeholder 2"/>
          <p:cNvSpPr>
            <a:spLocks noGrp="1"/>
          </p:cNvSpPr>
          <p:nvPr>
            <p:ph type="ftr" sz="quarter" idx="11"/>
          </p:nvPr>
        </p:nvSpPr>
        <p:spPr/>
        <p:txBody>
          <a:bodyPr/>
          <a:lstStyle/>
          <a:p>
            <a:r>
              <a:rPr lang="en-US">
                <a:solidFill>
                  <a:srgbClr val="FFFFFF"/>
                </a:solidFill>
              </a:rPr>
              <a:t>S. Ravichandran, Ph.D.</a:t>
            </a:r>
          </a:p>
        </p:txBody>
      </p:sp>
      <p:sp>
        <p:nvSpPr>
          <p:cNvPr id="4" name="Slide Number Placeholder 3"/>
          <p:cNvSpPr>
            <a:spLocks noGrp="1"/>
          </p:cNvSpPr>
          <p:nvPr>
            <p:ph type="sldNum" sz="quarter" idx="12"/>
          </p:nvPr>
        </p:nvSpPr>
        <p:spPr/>
        <p:txBody>
          <a:bodyPr/>
          <a:lstStyle/>
          <a:p>
            <a:fld id="{70BA8DDC-291D-49DE-9217-3817C245B79C}" type="slidenum">
              <a:rPr lang="en-US" smtClean="0">
                <a:solidFill>
                  <a:srgbClr val="FFFFFF"/>
                </a:solidFill>
              </a:rPr>
              <a:pPr/>
              <a:t>65</a:t>
            </a:fld>
            <a:endParaRPr lang="en-US">
              <a:solidFill>
                <a:srgbClr val="FFFFFF"/>
              </a:solidFill>
            </a:endParaRPr>
          </a:p>
        </p:txBody>
      </p:sp>
      <p:pic>
        <p:nvPicPr>
          <p:cNvPr id="3074" name="Picture 2" descr="C:\Users\Ravi\Desktop\Current\ImpAnalyHandson\2HBS-4HH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528" y="565524"/>
            <a:ext cx="7961312" cy="48387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599764" y="5022654"/>
            <a:ext cx="959224" cy="369332"/>
          </a:xfrm>
          <a:prstGeom prst="rect">
            <a:avLst/>
          </a:prstGeom>
          <a:noFill/>
        </p:spPr>
        <p:txBody>
          <a:bodyPr wrap="square" rtlCol="0">
            <a:spAutoFit/>
          </a:bodyPr>
          <a:lstStyle/>
          <a:p>
            <a:r>
              <a:rPr lang="en-US" b="1" dirty="0">
                <a:solidFill>
                  <a:srgbClr val="FF0000"/>
                </a:solidFill>
              </a:rPr>
              <a:t>4HHB </a:t>
            </a:r>
          </a:p>
        </p:txBody>
      </p:sp>
      <p:sp>
        <p:nvSpPr>
          <p:cNvPr id="8" name="TextBox 7"/>
          <p:cNvSpPr txBox="1"/>
          <p:nvPr/>
        </p:nvSpPr>
        <p:spPr>
          <a:xfrm>
            <a:off x="6382870" y="5022654"/>
            <a:ext cx="959224" cy="369332"/>
          </a:xfrm>
          <a:prstGeom prst="rect">
            <a:avLst/>
          </a:prstGeom>
          <a:noFill/>
        </p:spPr>
        <p:txBody>
          <a:bodyPr wrap="square" rtlCol="0">
            <a:spAutoFit/>
          </a:bodyPr>
          <a:lstStyle/>
          <a:p>
            <a:r>
              <a:rPr lang="en-US" b="1" dirty="0">
                <a:solidFill>
                  <a:srgbClr val="FF0000"/>
                </a:solidFill>
              </a:rPr>
              <a:t>2HBS </a:t>
            </a:r>
          </a:p>
        </p:txBody>
      </p:sp>
      <p:sp>
        <p:nvSpPr>
          <p:cNvPr id="9" name="TextBox 8"/>
          <p:cNvSpPr txBox="1"/>
          <p:nvPr/>
        </p:nvSpPr>
        <p:spPr>
          <a:xfrm>
            <a:off x="2501152" y="560757"/>
            <a:ext cx="959224" cy="369332"/>
          </a:xfrm>
          <a:prstGeom prst="rect">
            <a:avLst/>
          </a:prstGeom>
          <a:noFill/>
        </p:spPr>
        <p:txBody>
          <a:bodyPr wrap="square" rtlCol="0">
            <a:spAutoFit/>
          </a:bodyPr>
          <a:lstStyle/>
          <a:p>
            <a:r>
              <a:rPr lang="en-US" b="1" dirty="0"/>
              <a:t>WT </a:t>
            </a:r>
          </a:p>
        </p:txBody>
      </p:sp>
      <p:sp>
        <p:nvSpPr>
          <p:cNvPr id="10" name="TextBox 9"/>
          <p:cNvSpPr txBox="1"/>
          <p:nvPr/>
        </p:nvSpPr>
        <p:spPr>
          <a:xfrm>
            <a:off x="6266328" y="526251"/>
            <a:ext cx="1434354" cy="369332"/>
          </a:xfrm>
          <a:prstGeom prst="rect">
            <a:avLst/>
          </a:prstGeom>
          <a:noFill/>
        </p:spPr>
        <p:txBody>
          <a:bodyPr wrap="square" rtlCol="0">
            <a:spAutoFit/>
          </a:bodyPr>
          <a:lstStyle/>
          <a:p>
            <a:r>
              <a:rPr lang="en-US" b="1" dirty="0"/>
              <a:t>E7V Mutant </a:t>
            </a:r>
          </a:p>
        </p:txBody>
      </p:sp>
      <p:sp>
        <p:nvSpPr>
          <p:cNvPr id="7" name="TextBox 6"/>
          <p:cNvSpPr txBox="1"/>
          <p:nvPr/>
        </p:nvSpPr>
        <p:spPr>
          <a:xfrm>
            <a:off x="4285129" y="4338918"/>
            <a:ext cx="519953" cy="369332"/>
          </a:xfrm>
          <a:prstGeom prst="rect">
            <a:avLst/>
          </a:prstGeom>
          <a:noFill/>
        </p:spPr>
        <p:txBody>
          <a:bodyPr wrap="square" rtlCol="0">
            <a:spAutoFit/>
          </a:bodyPr>
          <a:lstStyle/>
          <a:p>
            <a:r>
              <a:rPr lang="en-US" dirty="0"/>
              <a:t>E7</a:t>
            </a:r>
          </a:p>
        </p:txBody>
      </p:sp>
      <p:sp>
        <p:nvSpPr>
          <p:cNvPr id="12" name="TextBox 11"/>
          <p:cNvSpPr txBox="1"/>
          <p:nvPr/>
        </p:nvSpPr>
        <p:spPr>
          <a:xfrm>
            <a:off x="8032376" y="4121986"/>
            <a:ext cx="519953" cy="369332"/>
          </a:xfrm>
          <a:prstGeom prst="rect">
            <a:avLst/>
          </a:prstGeom>
          <a:noFill/>
        </p:spPr>
        <p:txBody>
          <a:bodyPr wrap="square" rtlCol="0">
            <a:spAutoFit/>
          </a:bodyPr>
          <a:lstStyle/>
          <a:p>
            <a:r>
              <a:rPr lang="en-US" dirty="0"/>
              <a:t>V7</a:t>
            </a:r>
          </a:p>
        </p:txBody>
      </p:sp>
      <p:sp>
        <p:nvSpPr>
          <p:cNvPr id="13" name="TextBox 12"/>
          <p:cNvSpPr txBox="1"/>
          <p:nvPr/>
        </p:nvSpPr>
        <p:spPr>
          <a:xfrm>
            <a:off x="4507254" y="1477185"/>
            <a:ext cx="519953" cy="369332"/>
          </a:xfrm>
          <a:prstGeom prst="rect">
            <a:avLst/>
          </a:prstGeom>
          <a:noFill/>
        </p:spPr>
        <p:txBody>
          <a:bodyPr wrap="square" rtlCol="0">
            <a:spAutoFit/>
          </a:bodyPr>
          <a:lstStyle/>
          <a:p>
            <a:r>
              <a:rPr lang="en-US" dirty="0"/>
              <a:t>E7</a:t>
            </a:r>
          </a:p>
        </p:txBody>
      </p:sp>
      <p:sp>
        <p:nvSpPr>
          <p:cNvPr id="14" name="TextBox 13"/>
          <p:cNvSpPr txBox="1"/>
          <p:nvPr/>
        </p:nvSpPr>
        <p:spPr>
          <a:xfrm>
            <a:off x="8180127" y="1477185"/>
            <a:ext cx="519953" cy="369332"/>
          </a:xfrm>
          <a:prstGeom prst="rect">
            <a:avLst/>
          </a:prstGeom>
          <a:noFill/>
        </p:spPr>
        <p:txBody>
          <a:bodyPr wrap="square" rtlCol="0">
            <a:spAutoFit/>
          </a:bodyPr>
          <a:lstStyle/>
          <a:p>
            <a:r>
              <a:rPr lang="en-US" dirty="0"/>
              <a:t>V7</a:t>
            </a:r>
          </a:p>
        </p:txBody>
      </p:sp>
    </p:spTree>
    <p:extLst>
      <p:ext uri="{BB962C8B-B14F-4D97-AF65-F5344CB8AC3E}">
        <p14:creationId xmlns:p14="http://schemas.microsoft.com/office/powerpoint/2010/main" val="11736115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Predictions are different?</a:t>
            </a:r>
          </a:p>
        </p:txBody>
      </p:sp>
      <p:sp>
        <p:nvSpPr>
          <p:cNvPr id="3" name="Content Placeholder 2"/>
          <p:cNvSpPr>
            <a:spLocks noGrp="1"/>
          </p:cNvSpPr>
          <p:nvPr>
            <p:ph idx="1"/>
          </p:nvPr>
        </p:nvSpPr>
        <p:spPr/>
        <p:txBody>
          <a:bodyPr/>
          <a:lstStyle/>
          <a:p>
            <a:r>
              <a:rPr lang="en-US" dirty="0"/>
              <a:t> Go back to the structure comparison and answer the following questions: </a:t>
            </a:r>
          </a:p>
          <a:p>
            <a:r>
              <a:rPr lang="en-US" dirty="0"/>
              <a:t> Does the mutation alter the structure?</a:t>
            </a:r>
          </a:p>
          <a:p>
            <a:pPr lvl="1"/>
            <a:r>
              <a:rPr lang="en-US" dirty="0"/>
              <a:t>Secondary structures are different?</a:t>
            </a:r>
          </a:p>
          <a:p>
            <a:pPr lvl="1"/>
            <a:r>
              <a:rPr lang="en-US" dirty="0"/>
              <a:t>Does the fold look different?</a:t>
            </a:r>
          </a:p>
          <a:p>
            <a:r>
              <a:rPr lang="en-US" dirty="0"/>
              <a:t> Where is the mutation located? </a:t>
            </a:r>
          </a:p>
          <a:p>
            <a:pPr lvl="1"/>
            <a:r>
              <a:rPr lang="en-US" dirty="0"/>
              <a:t>Buried-in </a:t>
            </a:r>
          </a:p>
          <a:p>
            <a:pPr lvl="1"/>
            <a:r>
              <a:rPr lang="en-US" dirty="0"/>
              <a:t>exposed</a:t>
            </a:r>
          </a:p>
        </p:txBody>
      </p:sp>
      <p:sp>
        <p:nvSpPr>
          <p:cNvPr id="4" name="Date Placeholder 3"/>
          <p:cNvSpPr>
            <a:spLocks noGrp="1"/>
          </p:cNvSpPr>
          <p:nvPr>
            <p:ph type="dt" sz="half" idx="10"/>
          </p:nvPr>
        </p:nvSpPr>
        <p:spPr/>
        <p:txBody>
          <a:bodyPr/>
          <a:lstStyle/>
          <a:p>
            <a:fld id="{4E420825-5688-4ACB-B50B-C4289A00AB98}" type="datetime1">
              <a:rPr lang="en-US" smtClean="0">
                <a:solidFill>
                  <a:srgbClr val="FFFFFF"/>
                </a:solidFill>
              </a:rPr>
              <a:t>4/18/2020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66</a:t>
            </a:fld>
            <a:endParaRPr lang="en-US">
              <a:solidFill>
                <a:srgbClr val="FFFFFF"/>
              </a:solidFill>
            </a:endParaRPr>
          </a:p>
        </p:txBody>
      </p:sp>
    </p:spTree>
    <p:extLst>
      <p:ext uri="{BB962C8B-B14F-4D97-AF65-F5344CB8AC3E}">
        <p14:creationId xmlns:p14="http://schemas.microsoft.com/office/powerpoint/2010/main" val="4690864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fld id="{93CC18EF-517A-481C-96C3-B87E8D2DCA42}" type="datetime1">
              <a:rPr lang="en-US" smtClean="0">
                <a:solidFill>
                  <a:srgbClr val="FFFFFF"/>
                </a:solidFill>
              </a:rPr>
              <a:t>4/18/2020</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S. Ravichandran, Ph.D.</a:t>
            </a:r>
          </a:p>
        </p:txBody>
      </p:sp>
      <p:sp>
        <p:nvSpPr>
          <p:cNvPr id="5" name="Slide Number Placeholder 4"/>
          <p:cNvSpPr>
            <a:spLocks noGrp="1"/>
          </p:cNvSpPr>
          <p:nvPr>
            <p:ph type="sldNum" sz="quarter" idx="12"/>
          </p:nvPr>
        </p:nvSpPr>
        <p:spPr/>
        <p:txBody>
          <a:bodyPr/>
          <a:lstStyle/>
          <a:p>
            <a:fld id="{95E7015E-02F1-42A3-8347-6C695BCA7CFF}" type="slidenum">
              <a:rPr lang="en-US" smtClean="0">
                <a:solidFill>
                  <a:srgbClr val="FFFFFF"/>
                </a:solidFill>
              </a:rPr>
              <a:pPr/>
              <a:t>67</a:t>
            </a:fld>
            <a:endParaRPr lang="en-US">
              <a:solidFill>
                <a:srgbClr val="FFFFFF"/>
              </a:solidFill>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3103" t="29605" r="5862" b="8158"/>
          <a:stretch/>
        </p:blipFill>
        <p:spPr bwMode="auto">
          <a:xfrm>
            <a:off x="1008993" y="283778"/>
            <a:ext cx="7441325" cy="58332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bwMode="auto">
          <a:xfrm>
            <a:off x="5826265" y="3495759"/>
            <a:ext cx="2419519" cy="186117"/>
          </a:xfrm>
          <a:prstGeom prst="rect">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rgbClr val="FF0000"/>
              </a:solidFill>
              <a:effectLst/>
              <a:latin typeface="Arial" charset="0"/>
            </a:endParaRPr>
          </a:p>
        </p:txBody>
      </p:sp>
    </p:spTree>
    <p:extLst>
      <p:ext uri="{BB962C8B-B14F-4D97-AF65-F5344CB8AC3E}">
        <p14:creationId xmlns:p14="http://schemas.microsoft.com/office/powerpoint/2010/main" val="35007384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Can We Take Full Advantage of SIFT?</a:t>
            </a:r>
          </a:p>
        </p:txBody>
      </p:sp>
      <p:sp>
        <p:nvSpPr>
          <p:cNvPr id="3" name="Content Placeholder 2"/>
          <p:cNvSpPr>
            <a:spLocks noGrp="1"/>
          </p:cNvSpPr>
          <p:nvPr>
            <p:ph idx="1"/>
          </p:nvPr>
        </p:nvSpPr>
        <p:spPr>
          <a:xfrm>
            <a:off x="0" y="1600200"/>
            <a:ext cx="9144000" cy="4525963"/>
          </a:xfrm>
        </p:spPr>
        <p:txBody>
          <a:bodyPr/>
          <a:lstStyle/>
          <a:p>
            <a:r>
              <a:rPr lang="en-US" dirty="0"/>
              <a:t> Submitting specifically ORTHOLOGOUS sequences </a:t>
            </a:r>
          </a:p>
          <a:p>
            <a:pPr lvl="1"/>
            <a:r>
              <a:rPr lang="en-US" dirty="0"/>
              <a:t>Why is this important?</a:t>
            </a:r>
          </a:p>
          <a:p>
            <a:pPr lvl="2"/>
            <a:r>
              <a:rPr lang="en-US" dirty="0"/>
              <a:t>Imagine more sequences closely related in the alignment</a:t>
            </a:r>
          </a:p>
          <a:p>
            <a:pPr lvl="2"/>
            <a:r>
              <a:rPr lang="en-US" dirty="0"/>
              <a:t>Many positions will be conserved and so predict any normal sub to be bad!</a:t>
            </a:r>
          </a:p>
          <a:p>
            <a:r>
              <a:rPr lang="en-US" dirty="0"/>
              <a:t> Choosing proper cut-off (ex. 0.1 </a:t>
            </a:r>
            <a:r>
              <a:rPr lang="en-US" dirty="0" err="1"/>
              <a:t>etc</a:t>
            </a:r>
            <a:r>
              <a:rPr lang="en-US" dirty="0"/>
              <a:t>)</a:t>
            </a:r>
          </a:p>
          <a:p>
            <a:r>
              <a:rPr lang="en-US" dirty="0"/>
              <a:t> choosing right database in case of less confidence predictions</a:t>
            </a:r>
          </a:p>
        </p:txBody>
      </p:sp>
      <p:sp>
        <p:nvSpPr>
          <p:cNvPr id="4" name="Date Placeholder 3"/>
          <p:cNvSpPr>
            <a:spLocks noGrp="1"/>
          </p:cNvSpPr>
          <p:nvPr>
            <p:ph type="dt" sz="half" idx="10"/>
          </p:nvPr>
        </p:nvSpPr>
        <p:spPr/>
        <p:txBody>
          <a:bodyPr/>
          <a:lstStyle/>
          <a:p>
            <a:fld id="{8D54D6E4-14BC-4F56-B3C5-FDDC44DCE329}" type="datetime1">
              <a:rPr lang="en-US" smtClean="0">
                <a:solidFill>
                  <a:srgbClr val="FFFFFF"/>
                </a:solidFill>
              </a:rPr>
              <a:t>4/18/2020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68</a:t>
            </a:fld>
            <a:endParaRPr lang="en-US">
              <a:solidFill>
                <a:srgbClr val="FFFFFF"/>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Most times you wont start with protein coordinates</a:t>
            </a:r>
          </a:p>
        </p:txBody>
      </p:sp>
      <p:sp>
        <p:nvSpPr>
          <p:cNvPr id="3" name="Content Placeholder 2"/>
          <p:cNvSpPr>
            <a:spLocks noGrp="1"/>
          </p:cNvSpPr>
          <p:nvPr>
            <p:ph idx="1"/>
          </p:nvPr>
        </p:nvSpPr>
        <p:spPr/>
        <p:txBody>
          <a:bodyPr/>
          <a:lstStyle/>
          <a:p>
            <a:r>
              <a:rPr lang="en-US" dirty="0"/>
              <a:t> Example</a:t>
            </a:r>
          </a:p>
          <a:p>
            <a:r>
              <a:rPr lang="en-US" dirty="0"/>
              <a:t> The explore the variation BRAF: A712D </a:t>
            </a:r>
          </a:p>
          <a:p>
            <a:r>
              <a:rPr lang="en-US" dirty="0"/>
              <a:t> You need </a:t>
            </a:r>
          </a:p>
          <a:p>
            <a:pPr lvl="1"/>
            <a:r>
              <a:rPr lang="en-US" dirty="0"/>
              <a:t>Chr7 140734763 G/T (GRCh37)</a:t>
            </a:r>
          </a:p>
          <a:p>
            <a:r>
              <a:rPr lang="en-US" dirty="0"/>
              <a:t> And not </a:t>
            </a:r>
          </a:p>
          <a:p>
            <a:pPr lvl="1"/>
            <a:r>
              <a:rPr lang="en-US" b="1" dirty="0"/>
              <a:t>Chr7 140734763 G/T (GRCh38)</a:t>
            </a:r>
          </a:p>
        </p:txBody>
      </p:sp>
      <p:sp>
        <p:nvSpPr>
          <p:cNvPr id="4" name="Date Placeholder 3"/>
          <p:cNvSpPr>
            <a:spLocks noGrp="1"/>
          </p:cNvSpPr>
          <p:nvPr>
            <p:ph type="dt" sz="half" idx="10"/>
          </p:nvPr>
        </p:nvSpPr>
        <p:spPr/>
        <p:txBody>
          <a:bodyPr/>
          <a:lstStyle/>
          <a:p>
            <a:fld id="{4E420825-5688-4ACB-B50B-C4289A00AB98}" type="datetime1">
              <a:rPr lang="en-US" smtClean="0">
                <a:solidFill>
                  <a:srgbClr val="FFFFFF"/>
                </a:solidFill>
              </a:rPr>
              <a:t>4/18/2020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69</a:t>
            </a:fld>
            <a:endParaRPr lang="en-US">
              <a:solidFill>
                <a:srgbClr val="FFFFFF"/>
              </a:solidFill>
            </a:endParaRPr>
          </a:p>
        </p:txBody>
      </p:sp>
    </p:spTree>
    <p:extLst>
      <p:ext uri="{BB962C8B-B14F-4D97-AF65-F5344CB8AC3E}">
        <p14:creationId xmlns:p14="http://schemas.microsoft.com/office/powerpoint/2010/main" val="1044099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a:t>
            </a:r>
          </a:p>
        </p:txBody>
      </p:sp>
      <p:sp>
        <p:nvSpPr>
          <p:cNvPr id="3" name="Content Placeholder 2"/>
          <p:cNvSpPr>
            <a:spLocks noGrp="1"/>
          </p:cNvSpPr>
          <p:nvPr>
            <p:ph idx="1"/>
          </p:nvPr>
        </p:nvSpPr>
        <p:spPr>
          <a:xfrm>
            <a:off x="358588" y="1447800"/>
            <a:ext cx="8229600" cy="4525963"/>
          </a:xfrm>
        </p:spPr>
        <p:txBody>
          <a:bodyPr/>
          <a:lstStyle/>
          <a:p>
            <a:r>
              <a:rPr lang="en-US" dirty="0"/>
              <a:t> Polyphen2 </a:t>
            </a:r>
          </a:p>
          <a:p>
            <a:pPr lvl="1"/>
            <a:r>
              <a:rPr lang="en-US" dirty="0" err="1"/>
              <a:t>nsSNP</a:t>
            </a:r>
            <a:r>
              <a:rPr lang="en-US" dirty="0"/>
              <a:t> (coding only)</a:t>
            </a:r>
          </a:p>
          <a:p>
            <a:pPr lvl="1"/>
            <a:r>
              <a:rPr lang="en-US" i="1" dirty="0"/>
              <a:t>“We specifically focus on nonsynonymous SNPs (</a:t>
            </a:r>
            <a:r>
              <a:rPr lang="en-US" i="1" dirty="0" err="1"/>
              <a:t>nsSNPs</a:t>
            </a:r>
            <a:r>
              <a:rPr lang="en-US" i="1" dirty="0"/>
              <a:t>), i.e., SNPs located in coding regions and resulting in amino acid changes in protein products of genes”</a:t>
            </a:r>
            <a:endParaRPr lang="en-US" dirty="0"/>
          </a:p>
          <a:p>
            <a:pPr lvl="2"/>
            <a:r>
              <a:rPr lang="en-US" sz="1400" dirty="0"/>
              <a:t>Taken from Current Protocols in Human Genetics 7.20.1-7.20.41, January 2013</a:t>
            </a:r>
          </a:p>
          <a:p>
            <a:r>
              <a:rPr lang="en-US" sz="2200" dirty="0"/>
              <a:t>SIFT</a:t>
            </a:r>
          </a:p>
          <a:p>
            <a:pPr lvl="1"/>
            <a:r>
              <a:rPr lang="en-US" i="1" dirty="0"/>
              <a:t>SIFT provides predictions for coding variants only</a:t>
            </a:r>
          </a:p>
        </p:txBody>
      </p:sp>
      <p:sp>
        <p:nvSpPr>
          <p:cNvPr id="4" name="Date Placeholder 3"/>
          <p:cNvSpPr>
            <a:spLocks noGrp="1"/>
          </p:cNvSpPr>
          <p:nvPr>
            <p:ph type="dt" sz="half" idx="10"/>
          </p:nvPr>
        </p:nvSpPr>
        <p:spPr/>
        <p:txBody>
          <a:bodyPr/>
          <a:lstStyle/>
          <a:p>
            <a:fld id="{4E420825-5688-4ACB-B50B-C4289A00AB98}" type="datetime1">
              <a:rPr lang="en-US" smtClean="0">
                <a:solidFill>
                  <a:srgbClr val="FFFFFF"/>
                </a:solidFill>
              </a:rPr>
              <a:t>4/18/2020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7</a:t>
            </a:fld>
            <a:endParaRPr lang="en-US" dirty="0">
              <a:solidFill>
                <a:srgbClr val="FFFFFF"/>
              </a:solidFill>
            </a:endParaRPr>
          </a:p>
        </p:txBody>
      </p:sp>
    </p:spTree>
    <p:extLst>
      <p:ext uri="{BB962C8B-B14F-4D97-AF65-F5344CB8AC3E}">
        <p14:creationId xmlns:p14="http://schemas.microsoft.com/office/powerpoint/2010/main" val="23222500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Major Differences between SIFT and Polyphen-2</a:t>
            </a:r>
          </a:p>
        </p:txBody>
      </p:sp>
      <p:sp>
        <p:nvSpPr>
          <p:cNvPr id="3" name="Content Placeholder 2"/>
          <p:cNvSpPr>
            <a:spLocks noGrp="1"/>
          </p:cNvSpPr>
          <p:nvPr>
            <p:ph idx="1"/>
          </p:nvPr>
        </p:nvSpPr>
        <p:spPr/>
        <p:txBody>
          <a:bodyPr/>
          <a:lstStyle/>
          <a:p>
            <a:r>
              <a:rPr lang="en-US" dirty="0"/>
              <a:t> Disease mutations are mostly caused by structural instability</a:t>
            </a:r>
          </a:p>
          <a:p>
            <a:pPr lvl="1"/>
            <a:r>
              <a:rPr lang="en-US" dirty="0" err="1"/>
              <a:t>Orthologs</a:t>
            </a:r>
            <a:r>
              <a:rPr lang="en-US" dirty="0"/>
              <a:t> and </a:t>
            </a:r>
            <a:r>
              <a:rPr lang="en-US" dirty="0" err="1"/>
              <a:t>Paralogs</a:t>
            </a:r>
            <a:endParaRPr lang="en-US" dirty="0"/>
          </a:p>
          <a:p>
            <a:pPr lvl="2"/>
            <a:r>
              <a:rPr lang="en-US" dirty="0"/>
              <a:t>Polyphen-2 considers both</a:t>
            </a:r>
            <a:br>
              <a:rPr lang="en-US" dirty="0"/>
            </a:br>
            <a:br>
              <a:rPr lang="en-US" dirty="0"/>
            </a:br>
            <a:endParaRPr lang="en-US" dirty="0"/>
          </a:p>
          <a:p>
            <a:r>
              <a:rPr lang="en-US" dirty="0"/>
              <a:t> SIFT (sequence) </a:t>
            </a:r>
            <a:r>
              <a:rPr lang="en-US" dirty="0" err="1"/>
              <a:t>Polyphen</a:t>
            </a:r>
            <a:r>
              <a:rPr lang="en-US" dirty="0"/>
              <a:t> (</a:t>
            </a:r>
            <a:r>
              <a:rPr lang="en-US" dirty="0" err="1"/>
              <a:t>seq</a:t>
            </a:r>
            <a:r>
              <a:rPr lang="en-US" dirty="0"/>
              <a:t>/</a:t>
            </a:r>
            <a:r>
              <a:rPr lang="en-US" dirty="0" err="1"/>
              <a:t>str</a:t>
            </a:r>
            <a:r>
              <a:rPr lang="en-US" dirty="0"/>
              <a:t>)</a:t>
            </a:r>
          </a:p>
          <a:p>
            <a:pPr lvl="1"/>
            <a:r>
              <a:rPr lang="en-US" dirty="0"/>
              <a:t>Can sequence alignment bring out structural information?</a:t>
            </a:r>
          </a:p>
        </p:txBody>
      </p:sp>
      <p:sp>
        <p:nvSpPr>
          <p:cNvPr id="4" name="Date Placeholder 3"/>
          <p:cNvSpPr>
            <a:spLocks noGrp="1"/>
          </p:cNvSpPr>
          <p:nvPr>
            <p:ph type="dt" sz="half" idx="10"/>
          </p:nvPr>
        </p:nvSpPr>
        <p:spPr/>
        <p:txBody>
          <a:bodyPr/>
          <a:lstStyle/>
          <a:p>
            <a:fld id="{72AD4ADB-95CC-4560-B7FF-7044A0C46955}" type="datetime1">
              <a:rPr lang="en-US" smtClean="0">
                <a:solidFill>
                  <a:srgbClr val="FFFFFF"/>
                </a:solidFill>
              </a:rPr>
              <a:t>4/18/2020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70</a:t>
            </a:fld>
            <a:endParaRPr lang="en-US">
              <a:solidFill>
                <a:srgbClr val="FFFFFF"/>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ChangeAspect="1" noChangeArrowheads="1"/>
          </p:cNvPicPr>
          <p:nvPr/>
        </p:nvPicPr>
        <p:blipFill>
          <a:blip r:embed="rId2" cstate="print"/>
          <a:srcRect/>
          <a:stretch>
            <a:fillRect/>
          </a:stretch>
        </p:blipFill>
        <p:spPr bwMode="auto">
          <a:xfrm>
            <a:off x="228600" y="1371600"/>
            <a:ext cx="8915400" cy="4157316"/>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1828800" y="0"/>
            <a:ext cx="4991100" cy="6581775"/>
          </a:xfrm>
          <a:prstGeom prst="rect">
            <a:avLst/>
          </a:prstGeom>
          <a:noFill/>
          <a:ln w="9525">
            <a:noFill/>
            <a:miter lim="800000"/>
            <a:headEnd/>
            <a:tailEnd/>
          </a:ln>
        </p:spPr>
      </p:pic>
      <p:sp>
        <p:nvSpPr>
          <p:cNvPr id="5" name="Rectangle 4"/>
          <p:cNvSpPr/>
          <p:nvPr/>
        </p:nvSpPr>
        <p:spPr>
          <a:xfrm>
            <a:off x="457200" y="6488668"/>
            <a:ext cx="5437258" cy="369332"/>
          </a:xfrm>
          <a:prstGeom prst="rect">
            <a:avLst/>
          </a:prstGeom>
        </p:spPr>
        <p:txBody>
          <a:bodyPr wrap="none">
            <a:spAutoFit/>
          </a:bodyPr>
          <a:lstStyle/>
          <a:p>
            <a:r>
              <a:rPr lang="en-US" b="1" dirty="0"/>
              <a:t>Ng and </a:t>
            </a:r>
            <a:r>
              <a:rPr lang="en-US" b="1" dirty="0" err="1"/>
              <a:t>Heinkoff</a:t>
            </a:r>
            <a:r>
              <a:rPr lang="en-US" b="1" dirty="0"/>
              <a:t>, Genome Research 12:436–446 ©2002</a:t>
            </a:r>
            <a:endParaRPr lang="en-US" dirty="0"/>
          </a:p>
        </p:txBody>
      </p:sp>
      <p:sp>
        <p:nvSpPr>
          <p:cNvPr id="3" name="Date Placeholder 2"/>
          <p:cNvSpPr>
            <a:spLocks noGrp="1"/>
          </p:cNvSpPr>
          <p:nvPr>
            <p:ph type="dt" sz="half" idx="10"/>
          </p:nvPr>
        </p:nvSpPr>
        <p:spPr/>
        <p:txBody>
          <a:bodyPr/>
          <a:lstStyle/>
          <a:p>
            <a:fld id="{6932DB21-4806-43FB-A861-6B6506B153FB}" type="datetime1">
              <a:rPr lang="en-US" smtClean="0">
                <a:solidFill>
                  <a:srgbClr val="FFFFFF"/>
                </a:solidFill>
              </a:rPr>
              <a:t>4/18/2020</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95E7015E-02F1-42A3-8347-6C695BCA7CFF}" type="slidenum">
              <a:rPr lang="en-US" smtClean="0">
                <a:solidFill>
                  <a:srgbClr val="FFFFFF"/>
                </a:solidFill>
              </a:rPr>
              <a:pPr/>
              <a:t>71</a:t>
            </a:fld>
            <a:endParaRPr lang="en-US">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blinds(horizontal)">
                                      <p:cBhvr>
                                        <p:cTn id="7" dur="500"/>
                                        <p:tgtEl>
                                          <p:spTgt spid="5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cannot use SIFT/</a:t>
            </a:r>
            <a:r>
              <a:rPr lang="en-US" dirty="0" err="1"/>
              <a:t>PolyPhen</a:t>
            </a:r>
            <a:r>
              <a:rPr lang="en-US" dirty="0"/>
              <a:t> for</a:t>
            </a:r>
          </a:p>
        </p:txBody>
      </p:sp>
      <p:sp>
        <p:nvSpPr>
          <p:cNvPr id="3" name="Content Placeholder 2"/>
          <p:cNvSpPr>
            <a:spLocks noGrp="1"/>
          </p:cNvSpPr>
          <p:nvPr>
            <p:ph idx="1"/>
          </p:nvPr>
        </p:nvSpPr>
        <p:spPr>
          <a:xfrm>
            <a:off x="445911" y="1713089"/>
            <a:ext cx="8229600" cy="4525963"/>
          </a:xfrm>
        </p:spPr>
        <p:txBody>
          <a:bodyPr/>
          <a:lstStyle/>
          <a:p>
            <a:r>
              <a:rPr lang="en-US" dirty="0"/>
              <a:t> Transcription, translation, </a:t>
            </a:r>
            <a:r>
              <a:rPr lang="en-US" u="sng" dirty="0"/>
              <a:t>splicing</a:t>
            </a:r>
            <a:r>
              <a:rPr lang="en-US" dirty="0"/>
              <a:t>, </a:t>
            </a:r>
            <a:br>
              <a:rPr lang="en-US" dirty="0"/>
            </a:br>
            <a:r>
              <a:rPr lang="en-US" dirty="0"/>
              <a:t>other post-translational modifications</a:t>
            </a:r>
          </a:p>
          <a:p>
            <a:endParaRPr lang="en-US" dirty="0"/>
          </a:p>
          <a:p>
            <a:pPr marL="0" indent="0">
              <a:buNone/>
            </a:pPr>
            <a:br>
              <a:rPr lang="en-US" dirty="0"/>
            </a:br>
            <a:br>
              <a:rPr lang="en-US" dirty="0"/>
            </a:br>
            <a:endParaRPr lang="en-US" dirty="0"/>
          </a:p>
        </p:txBody>
      </p:sp>
      <p:sp>
        <p:nvSpPr>
          <p:cNvPr id="4" name="Date Placeholder 3"/>
          <p:cNvSpPr>
            <a:spLocks noGrp="1"/>
          </p:cNvSpPr>
          <p:nvPr>
            <p:ph type="dt" sz="half" idx="10"/>
          </p:nvPr>
        </p:nvSpPr>
        <p:spPr/>
        <p:txBody>
          <a:bodyPr/>
          <a:lstStyle/>
          <a:p>
            <a:fld id="{D9F97992-6F7C-4997-B97B-9564256455BB}" type="datetime1">
              <a:rPr lang="en-US" smtClean="0">
                <a:solidFill>
                  <a:srgbClr val="FFFFFF"/>
                </a:solidFill>
              </a:rPr>
              <a:t>4/18/2020</a:t>
            </a:fld>
            <a:endParaRPr lang="en-US" dirty="0">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72</a:t>
            </a:fld>
            <a:endParaRPr lang="en-US">
              <a:solidFill>
                <a:srgbClr val="FFFFFF"/>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MutationTaster</a:t>
            </a:r>
            <a:endParaRPr lang="en-US" dirty="0"/>
          </a:p>
        </p:txBody>
      </p:sp>
      <p:sp>
        <p:nvSpPr>
          <p:cNvPr id="3" name="Content Placeholder 2"/>
          <p:cNvSpPr>
            <a:spLocks noGrp="1"/>
          </p:cNvSpPr>
          <p:nvPr>
            <p:ph idx="1"/>
          </p:nvPr>
        </p:nvSpPr>
        <p:spPr/>
        <p:txBody>
          <a:bodyPr/>
          <a:lstStyle/>
          <a:p>
            <a:r>
              <a:rPr lang="en-US" dirty="0"/>
              <a:t> </a:t>
            </a:r>
            <a:r>
              <a:rPr lang="en-US" dirty="0">
                <a:hlinkClick r:id="rId2"/>
              </a:rPr>
              <a:t>http://www.mutationtaster.org/</a:t>
            </a:r>
            <a:r>
              <a:rPr lang="en-US" dirty="0"/>
              <a:t> </a:t>
            </a:r>
          </a:p>
          <a:p>
            <a:pPr lvl="1"/>
            <a:r>
              <a:rPr lang="en-US" dirty="0"/>
              <a:t>Click on “Query Chromosome Positions”</a:t>
            </a:r>
          </a:p>
          <a:p>
            <a:pPr lvl="1"/>
            <a:r>
              <a:rPr lang="en-US" dirty="0"/>
              <a:t>Choose one variation from page 15 of this </a:t>
            </a:r>
            <a:r>
              <a:rPr lang="en-US" dirty="0" err="1"/>
              <a:t>pptx</a:t>
            </a:r>
            <a:endParaRPr lang="en-US" dirty="0"/>
          </a:p>
        </p:txBody>
      </p:sp>
      <p:sp>
        <p:nvSpPr>
          <p:cNvPr id="4" name="Date Placeholder 3"/>
          <p:cNvSpPr>
            <a:spLocks noGrp="1"/>
          </p:cNvSpPr>
          <p:nvPr>
            <p:ph type="dt" sz="half" idx="10"/>
          </p:nvPr>
        </p:nvSpPr>
        <p:spPr/>
        <p:txBody>
          <a:bodyPr/>
          <a:lstStyle/>
          <a:p>
            <a:fld id="{4E420825-5688-4ACB-B50B-C4289A00AB98}" type="datetime1">
              <a:rPr lang="en-US" smtClean="0">
                <a:solidFill>
                  <a:srgbClr val="FFFFFF"/>
                </a:solidFill>
              </a:rPr>
              <a:t>4/18/2020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8182C7AF-B190-417C-B2E8-7CD6C1063130}" type="slidenum">
              <a:rPr lang="en-US" smtClean="0">
                <a:solidFill>
                  <a:srgbClr val="FFFFFF"/>
                </a:solidFill>
              </a:rPr>
              <a:pPr/>
              <a:t>73</a:t>
            </a:fld>
            <a:endParaRPr lang="en-US">
              <a:solidFill>
                <a:srgbClr val="FFFFFF"/>
              </a:solidFill>
            </a:endParaRPr>
          </a:p>
        </p:txBody>
      </p:sp>
    </p:spTree>
    <p:extLst>
      <p:ext uri="{BB962C8B-B14F-4D97-AF65-F5344CB8AC3E}">
        <p14:creationId xmlns:p14="http://schemas.microsoft.com/office/powerpoint/2010/main" val="17962529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6"/>
          <p:cNvSpPr>
            <a:spLocks noGrp="1"/>
          </p:cNvSpPr>
          <p:nvPr>
            <p:ph type="title"/>
          </p:nvPr>
        </p:nvSpPr>
        <p:spPr/>
        <p:txBody>
          <a:bodyPr/>
          <a:lstStyle/>
          <a:p>
            <a:r>
              <a:rPr lang="en-US"/>
              <a:t>Useful Links</a:t>
            </a:r>
          </a:p>
        </p:txBody>
      </p:sp>
      <p:sp>
        <p:nvSpPr>
          <p:cNvPr id="88067" name="Content Placeholder 7"/>
          <p:cNvSpPr>
            <a:spLocks noGrp="1"/>
          </p:cNvSpPr>
          <p:nvPr>
            <p:ph idx="1"/>
          </p:nvPr>
        </p:nvSpPr>
        <p:spPr/>
        <p:txBody>
          <a:bodyPr/>
          <a:lstStyle/>
          <a:p>
            <a:r>
              <a:rPr lang="en-US" dirty="0"/>
              <a:t> </a:t>
            </a:r>
            <a:r>
              <a:rPr lang="en-US" dirty="0" err="1">
                <a:solidFill>
                  <a:srgbClr val="FFFF00"/>
                </a:solidFill>
              </a:rPr>
              <a:t>MutationTaster</a:t>
            </a:r>
            <a:endParaRPr lang="en-US" dirty="0">
              <a:solidFill>
                <a:srgbClr val="FFFF00"/>
              </a:solidFill>
            </a:endParaRPr>
          </a:p>
          <a:p>
            <a:pPr lvl="1"/>
            <a:r>
              <a:rPr lang="en-US" dirty="0">
                <a:hlinkClick r:id="rId2"/>
              </a:rPr>
              <a:t>http://www.mutationtaster.org/</a:t>
            </a:r>
            <a:r>
              <a:rPr lang="en-US" dirty="0"/>
              <a:t> </a:t>
            </a:r>
          </a:p>
          <a:p>
            <a:r>
              <a:rPr lang="en-US" dirty="0">
                <a:solidFill>
                  <a:srgbClr val="FFFF00"/>
                </a:solidFill>
              </a:rPr>
              <a:t>SIFT</a:t>
            </a:r>
          </a:p>
          <a:p>
            <a:pPr lvl="1"/>
            <a:r>
              <a:rPr lang="en-US" dirty="0">
                <a:hlinkClick r:id="rId2"/>
              </a:rPr>
              <a:t>http://www.mutationtaster.org/</a:t>
            </a:r>
            <a:r>
              <a:rPr lang="en-US" dirty="0"/>
              <a:t> </a:t>
            </a:r>
          </a:p>
          <a:p>
            <a:pPr lvl="1"/>
            <a:r>
              <a:rPr lang="en-US" dirty="0">
                <a:hlinkClick r:id="rId3"/>
              </a:rPr>
              <a:t>http://sift.bii.a-star.edu.sg/</a:t>
            </a:r>
            <a:r>
              <a:rPr lang="en-US" dirty="0"/>
              <a:t> </a:t>
            </a:r>
          </a:p>
          <a:p>
            <a:r>
              <a:rPr lang="en-US" dirty="0">
                <a:solidFill>
                  <a:srgbClr val="FFFF00"/>
                </a:solidFill>
              </a:rPr>
              <a:t> Polyphen2 </a:t>
            </a:r>
          </a:p>
          <a:p>
            <a:pPr lvl="1"/>
            <a:r>
              <a:rPr lang="en-US" dirty="0">
                <a:hlinkClick r:id="rId4"/>
              </a:rPr>
              <a:t>http://genetics.bwh.harvard.edu/pph2/</a:t>
            </a:r>
            <a:r>
              <a:rPr lang="en-US" dirty="0"/>
              <a:t> </a:t>
            </a:r>
          </a:p>
          <a:p>
            <a:r>
              <a:rPr lang="en-US" dirty="0">
                <a:solidFill>
                  <a:srgbClr val="FFFF00"/>
                </a:solidFill>
              </a:rPr>
              <a:t> and many more</a:t>
            </a:r>
          </a:p>
        </p:txBody>
      </p:sp>
      <p:sp>
        <p:nvSpPr>
          <p:cNvPr id="88068" name="Date Placeholder 3"/>
          <p:cNvSpPr>
            <a:spLocks noGrp="1"/>
          </p:cNvSpPr>
          <p:nvPr>
            <p:ph type="dt" sz="quarter" idx="10"/>
          </p:nvPr>
        </p:nvSpPr>
        <p:spPr>
          <a:noFill/>
        </p:spPr>
        <p:txBody>
          <a:bodyPr/>
          <a:lstStyle/>
          <a:p>
            <a:fld id="{E09069D4-88E5-4DA3-966F-BAF65E4271A7}" type="datetime1">
              <a:rPr lang="en-US" smtClean="0">
                <a:solidFill>
                  <a:srgbClr val="FFFFFF"/>
                </a:solidFill>
              </a:rPr>
              <a:pPr/>
              <a:t>4/18/2020</a:t>
            </a:fld>
            <a:endParaRPr lang="en-US">
              <a:solidFill>
                <a:srgbClr val="FFFFFF"/>
              </a:solidFill>
            </a:endParaRPr>
          </a:p>
        </p:txBody>
      </p:sp>
      <p:sp>
        <p:nvSpPr>
          <p:cNvPr id="88069" name="Footer Placeholder 4"/>
          <p:cNvSpPr>
            <a:spLocks noGrp="1"/>
          </p:cNvSpPr>
          <p:nvPr>
            <p:ph type="ftr" sz="quarter" idx="11"/>
          </p:nvPr>
        </p:nvSpPr>
        <p:spPr>
          <a:noFill/>
        </p:spPr>
        <p:txBody>
          <a:bodyPr/>
          <a:lstStyle/>
          <a:p>
            <a:r>
              <a:rPr lang="en-US">
                <a:solidFill>
                  <a:srgbClr val="FFFFFF"/>
                </a:solidFill>
              </a:rPr>
              <a:t>S. Ravichandran, Ph.D.</a:t>
            </a:r>
          </a:p>
        </p:txBody>
      </p:sp>
      <p:sp>
        <p:nvSpPr>
          <p:cNvPr id="88070" name="Slide Number Placeholder 5"/>
          <p:cNvSpPr>
            <a:spLocks noGrp="1"/>
          </p:cNvSpPr>
          <p:nvPr>
            <p:ph type="sldNum" sz="quarter" idx="12"/>
          </p:nvPr>
        </p:nvSpPr>
        <p:spPr>
          <a:noFill/>
        </p:spPr>
        <p:txBody>
          <a:bodyPr/>
          <a:lstStyle/>
          <a:p>
            <a:fld id="{08C97F97-2634-49E3-B548-8B8A10131F22}" type="slidenum">
              <a:rPr lang="en-US" smtClean="0">
                <a:solidFill>
                  <a:srgbClr val="FFFFFF"/>
                </a:solidFill>
              </a:rPr>
              <a:pPr/>
              <a:t>74</a:t>
            </a:fld>
            <a:endParaRPr lang="en-US">
              <a:solidFill>
                <a:srgbClr val="FFFFFF"/>
              </a:solidFill>
            </a:endParaRPr>
          </a:p>
        </p:txBody>
      </p:sp>
    </p:spTree>
    <p:extLst>
      <p:ext uri="{BB962C8B-B14F-4D97-AF65-F5344CB8AC3E}">
        <p14:creationId xmlns:p14="http://schemas.microsoft.com/office/powerpoint/2010/main" val="35744723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Thanks</a:t>
            </a:r>
          </a:p>
        </p:txBody>
      </p:sp>
      <p:sp>
        <p:nvSpPr>
          <p:cNvPr id="3" name="Subtitle 2"/>
          <p:cNvSpPr>
            <a:spLocks noGrp="1"/>
          </p:cNvSpPr>
          <p:nvPr>
            <p:ph type="subTitle" idx="1"/>
          </p:nvPr>
        </p:nvSpPr>
        <p:spPr/>
        <p:txBody>
          <a:bodyPr/>
          <a:lstStyle/>
          <a:p>
            <a:r>
              <a:rPr lang="en-US" dirty="0"/>
              <a:t>Ravi</a:t>
            </a:r>
          </a:p>
          <a:p>
            <a:r>
              <a:rPr lang="en-US" dirty="0"/>
              <a:t>saka.ravi@gmail.com</a:t>
            </a:r>
          </a:p>
        </p:txBody>
      </p:sp>
      <p:sp>
        <p:nvSpPr>
          <p:cNvPr id="4" name="Date Placeholder 3"/>
          <p:cNvSpPr>
            <a:spLocks noGrp="1"/>
          </p:cNvSpPr>
          <p:nvPr>
            <p:ph type="dt" sz="half" idx="10"/>
          </p:nvPr>
        </p:nvSpPr>
        <p:spPr/>
        <p:txBody>
          <a:bodyPr/>
          <a:lstStyle/>
          <a:p>
            <a:fld id="{F82723E8-8D3A-482E-BF07-2EEEA052B59D}" type="datetime1">
              <a:rPr lang="en-US" smtClean="0">
                <a:solidFill>
                  <a:srgbClr val="FFFFFF"/>
                </a:solidFill>
              </a:rPr>
              <a:t>4/18/2020</a:t>
            </a:fld>
            <a:endParaRPr lang="en-US">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S. Ravichandran, Ph.D.</a:t>
            </a:r>
          </a:p>
        </p:txBody>
      </p:sp>
      <p:sp>
        <p:nvSpPr>
          <p:cNvPr id="6" name="Slide Number Placeholder 5"/>
          <p:cNvSpPr>
            <a:spLocks noGrp="1"/>
          </p:cNvSpPr>
          <p:nvPr>
            <p:ph type="sldNum" sz="quarter" idx="12"/>
          </p:nvPr>
        </p:nvSpPr>
        <p:spPr/>
        <p:txBody>
          <a:bodyPr/>
          <a:lstStyle/>
          <a:p>
            <a:fld id="{BABEEFEA-07CF-44B0-857B-B70FFDDE1C7D}" type="slidenum">
              <a:rPr lang="en-US" smtClean="0">
                <a:solidFill>
                  <a:srgbClr val="FFFFFF"/>
                </a:solidFill>
              </a:rPr>
              <a:pPr/>
              <a:t>75</a:t>
            </a:fld>
            <a:endParaRPr lang="en-US">
              <a:solidFill>
                <a:srgbClr val="FFFFFF"/>
              </a:solidFill>
            </a:endParaRPr>
          </a:p>
        </p:txBody>
      </p:sp>
    </p:spTree>
    <p:extLst>
      <p:ext uri="{BB962C8B-B14F-4D97-AF65-F5344CB8AC3E}">
        <p14:creationId xmlns:p14="http://schemas.microsoft.com/office/powerpoint/2010/main" val="1983439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EFE85-F10E-490A-8F2C-EB82AD0459F6}"/>
              </a:ext>
            </a:extLst>
          </p:cNvPr>
          <p:cNvSpPr>
            <a:spLocks noGrp="1"/>
          </p:cNvSpPr>
          <p:nvPr>
            <p:ph type="ctrTitle"/>
          </p:nvPr>
        </p:nvSpPr>
        <p:spPr/>
        <p:txBody>
          <a:bodyPr/>
          <a:lstStyle/>
          <a:p>
            <a:r>
              <a:rPr lang="en-US" dirty="0"/>
              <a:t>Variation impact modeling in publications</a:t>
            </a:r>
          </a:p>
        </p:txBody>
      </p:sp>
      <p:sp>
        <p:nvSpPr>
          <p:cNvPr id="3" name="Subtitle 2">
            <a:extLst>
              <a:ext uri="{FF2B5EF4-FFF2-40B4-BE49-F238E27FC236}">
                <a16:creationId xmlns:a16="http://schemas.microsoft.com/office/drawing/2014/main" id="{A105340C-6065-49BF-91DD-048FEA0AC4C5}"/>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C31AFAEA-75AB-4308-8B93-E7A9BCF17BEC}"/>
              </a:ext>
            </a:extLst>
          </p:cNvPr>
          <p:cNvSpPr>
            <a:spLocks noGrp="1"/>
          </p:cNvSpPr>
          <p:nvPr>
            <p:ph type="dt" sz="half" idx="10"/>
          </p:nvPr>
        </p:nvSpPr>
        <p:spPr/>
        <p:txBody>
          <a:bodyPr/>
          <a:lstStyle/>
          <a:p>
            <a:fld id="{F82723E8-8D3A-482E-BF07-2EEEA052B59D}" type="datetime1">
              <a:rPr lang="en-US" smtClean="0">
                <a:solidFill>
                  <a:srgbClr val="FFFFFF"/>
                </a:solidFill>
              </a:rPr>
              <a:t>4/18/2020</a:t>
            </a:fld>
            <a:endParaRPr lang="en-US">
              <a:solidFill>
                <a:srgbClr val="FFFFFF"/>
              </a:solidFill>
            </a:endParaRPr>
          </a:p>
        </p:txBody>
      </p:sp>
      <p:sp>
        <p:nvSpPr>
          <p:cNvPr id="5" name="Footer Placeholder 4">
            <a:extLst>
              <a:ext uri="{FF2B5EF4-FFF2-40B4-BE49-F238E27FC236}">
                <a16:creationId xmlns:a16="http://schemas.microsoft.com/office/drawing/2014/main" id="{8B77D0BE-871B-4EE7-AE95-F1F734E30A32}"/>
              </a:ext>
            </a:extLst>
          </p:cNvPr>
          <p:cNvSpPr>
            <a:spLocks noGrp="1"/>
          </p:cNvSpPr>
          <p:nvPr>
            <p:ph type="ftr" sz="quarter" idx="11"/>
          </p:nvPr>
        </p:nvSpPr>
        <p:spPr/>
        <p:txBody>
          <a:bodyPr/>
          <a:lstStyle/>
          <a:p>
            <a:r>
              <a:rPr lang="en-US">
                <a:solidFill>
                  <a:srgbClr val="FFFFFF"/>
                </a:solidFill>
              </a:rPr>
              <a:t>S. Ravichandran, Ph.D.</a:t>
            </a:r>
          </a:p>
        </p:txBody>
      </p:sp>
      <p:sp>
        <p:nvSpPr>
          <p:cNvPr id="6" name="Slide Number Placeholder 5">
            <a:extLst>
              <a:ext uri="{FF2B5EF4-FFF2-40B4-BE49-F238E27FC236}">
                <a16:creationId xmlns:a16="http://schemas.microsoft.com/office/drawing/2014/main" id="{3597FCD0-3BD8-4C40-BD30-B8DE22320239}"/>
              </a:ext>
            </a:extLst>
          </p:cNvPr>
          <p:cNvSpPr>
            <a:spLocks noGrp="1"/>
          </p:cNvSpPr>
          <p:nvPr>
            <p:ph type="sldNum" sz="quarter" idx="12"/>
          </p:nvPr>
        </p:nvSpPr>
        <p:spPr/>
        <p:txBody>
          <a:bodyPr/>
          <a:lstStyle/>
          <a:p>
            <a:fld id="{BABEEFEA-07CF-44B0-857B-B70FFDDE1C7D}" type="slidenum">
              <a:rPr lang="en-US" smtClean="0">
                <a:solidFill>
                  <a:srgbClr val="FFFFFF"/>
                </a:solidFill>
              </a:rPr>
              <a:pPr/>
              <a:t>8</a:t>
            </a:fld>
            <a:endParaRPr lang="en-US">
              <a:solidFill>
                <a:srgbClr val="FFFFFF"/>
              </a:solidFill>
            </a:endParaRPr>
          </a:p>
        </p:txBody>
      </p:sp>
    </p:spTree>
    <p:extLst>
      <p:ext uri="{BB962C8B-B14F-4D97-AF65-F5344CB8AC3E}">
        <p14:creationId xmlns:p14="http://schemas.microsoft.com/office/powerpoint/2010/main" val="513457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0038BF-6011-42C5-B52C-47A1F96EA931}" type="datetime1">
              <a:rPr lang="en-US" smtClean="0">
                <a:solidFill>
                  <a:srgbClr val="FFFFFF"/>
                </a:solidFill>
              </a:rPr>
              <a:t>4/18/2020</a:t>
            </a:fld>
            <a:endParaRPr lang="en-US">
              <a:solidFill>
                <a:srgbClr val="FFFFFF"/>
              </a:solidFill>
            </a:endParaRPr>
          </a:p>
        </p:txBody>
      </p:sp>
      <p:sp>
        <p:nvSpPr>
          <p:cNvPr id="3" name="Footer Placeholder 2"/>
          <p:cNvSpPr>
            <a:spLocks noGrp="1"/>
          </p:cNvSpPr>
          <p:nvPr>
            <p:ph type="ftr" sz="quarter" idx="11"/>
          </p:nvPr>
        </p:nvSpPr>
        <p:spPr/>
        <p:txBody>
          <a:bodyPr/>
          <a:lstStyle/>
          <a:p>
            <a:r>
              <a:rPr lang="en-US">
                <a:solidFill>
                  <a:srgbClr val="FFFFFF"/>
                </a:solidFill>
              </a:rPr>
              <a:t>S. Ravichandran, Ph.D.</a:t>
            </a:r>
          </a:p>
        </p:txBody>
      </p:sp>
      <p:sp>
        <p:nvSpPr>
          <p:cNvPr id="4" name="Slide Number Placeholder 3"/>
          <p:cNvSpPr>
            <a:spLocks noGrp="1"/>
          </p:cNvSpPr>
          <p:nvPr>
            <p:ph type="sldNum" sz="quarter" idx="12"/>
          </p:nvPr>
        </p:nvSpPr>
        <p:spPr/>
        <p:txBody>
          <a:bodyPr/>
          <a:lstStyle/>
          <a:p>
            <a:fld id="{70BA8DDC-291D-49DE-9217-3817C245B79C}" type="slidenum">
              <a:rPr lang="en-US" smtClean="0">
                <a:solidFill>
                  <a:srgbClr val="FFFFFF"/>
                </a:solidFill>
              </a:rPr>
              <a:pPr/>
              <a:t>9</a:t>
            </a:fld>
            <a:endParaRPr lang="en-US">
              <a:solidFill>
                <a:srgbClr val="FFFFFF"/>
              </a:solidFill>
            </a:endParaRPr>
          </a:p>
        </p:txBody>
      </p:sp>
      <p:pic>
        <p:nvPicPr>
          <p:cNvPr id="5" name="Picture 4"/>
          <p:cNvPicPr>
            <a:picLocks noChangeAspect="1"/>
          </p:cNvPicPr>
          <p:nvPr/>
        </p:nvPicPr>
        <p:blipFill rotWithShape="1">
          <a:blip r:embed="rId2"/>
          <a:srcRect l="8071" t="18246" r="8982" b="21754"/>
          <a:stretch/>
        </p:blipFill>
        <p:spPr>
          <a:xfrm>
            <a:off x="475859" y="1848393"/>
            <a:ext cx="8668141" cy="3526973"/>
          </a:xfrm>
          <a:prstGeom prst="rect">
            <a:avLst/>
          </a:prstGeom>
        </p:spPr>
      </p:pic>
      <p:sp>
        <p:nvSpPr>
          <p:cNvPr id="7" name="TextBox 6"/>
          <p:cNvSpPr txBox="1"/>
          <p:nvPr/>
        </p:nvSpPr>
        <p:spPr>
          <a:xfrm>
            <a:off x="3615147" y="2112755"/>
            <a:ext cx="4679768" cy="830997"/>
          </a:xfrm>
          <a:prstGeom prst="rect">
            <a:avLst/>
          </a:prstGeom>
          <a:noFill/>
        </p:spPr>
        <p:txBody>
          <a:bodyPr wrap="square" rtlCol="0">
            <a:spAutoFit/>
          </a:bodyPr>
          <a:lstStyle/>
          <a:p>
            <a:r>
              <a:rPr lang="en-US" sz="1200" dirty="0"/>
              <a:t>ITGB2: </a:t>
            </a:r>
            <a:br>
              <a:rPr lang="en-US" sz="1200" dirty="0"/>
            </a:br>
            <a:r>
              <a:rPr lang="en-US" sz="1200" dirty="0"/>
              <a:t>chr21:46308800: C&gt;T ;rs2230531</a:t>
            </a:r>
            <a:br>
              <a:rPr lang="en-US" sz="1200" dirty="0"/>
            </a:br>
            <a:r>
              <a:rPr lang="en-US" sz="1200" dirty="0"/>
              <a:t>SWI5: </a:t>
            </a:r>
            <a:br>
              <a:rPr lang="en-US" sz="1200" dirty="0"/>
            </a:br>
            <a:r>
              <a:rPr lang="en-US" sz="1200" dirty="0"/>
              <a:t>Chr9:131038611: A&gt;G </a:t>
            </a:r>
          </a:p>
        </p:txBody>
      </p:sp>
    </p:spTree>
    <p:extLst>
      <p:ext uri="{BB962C8B-B14F-4D97-AF65-F5344CB8AC3E}">
        <p14:creationId xmlns:p14="http://schemas.microsoft.com/office/powerpoint/2010/main" val="2993493446"/>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3712</TotalTime>
  <Words>2847</Words>
  <Application>Microsoft Office PowerPoint</Application>
  <PresentationFormat>On-screen Show (4:3)</PresentationFormat>
  <Paragraphs>630</Paragraphs>
  <Slides>75</Slides>
  <Notes>2</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75</vt:i4>
      </vt:variant>
    </vt:vector>
  </HeadingPairs>
  <TitlesOfParts>
    <vt:vector size="81" baseType="lpstr">
      <vt:lpstr>Arial</vt:lpstr>
      <vt:lpstr>Calibri</vt:lpstr>
      <vt:lpstr>Courier New</vt:lpstr>
      <vt:lpstr>Wingdings</vt:lpstr>
      <vt:lpstr>Default Design</vt:lpstr>
      <vt:lpstr>Equation</vt:lpstr>
      <vt:lpstr>Genomic Variations and  Phenotypic Effect Predictions </vt:lpstr>
      <vt:lpstr>Agenda for today</vt:lpstr>
      <vt:lpstr>Hands-on</vt:lpstr>
      <vt:lpstr>Pre-computed Predictions</vt:lpstr>
      <vt:lpstr>Highlights</vt:lpstr>
      <vt:lpstr>Basics</vt:lpstr>
      <vt:lpstr>Limitations</vt:lpstr>
      <vt:lpstr>Variation impact modeling in publications</vt:lpstr>
      <vt:lpstr>PowerPoint Presentation</vt:lpstr>
      <vt:lpstr>PowerPoint Presentation</vt:lpstr>
      <vt:lpstr>PowerPoint Presentation</vt:lpstr>
      <vt:lpstr>More publications that address genomic variations</vt:lpstr>
      <vt:lpstr>PowerPoint Presentation</vt:lpstr>
      <vt:lpstr>35-Years of follow-up and extensive analysis to identify a mutation that correlates with JMML </vt:lpstr>
      <vt:lpstr>PowerPoint Presentation</vt:lpstr>
      <vt:lpstr>PowerPoint Presentation</vt:lpstr>
      <vt:lpstr>Disease Identification Papers</vt:lpstr>
      <vt:lpstr>Variant Prediction Tools</vt:lpstr>
      <vt:lpstr>PowerPoint Presentation</vt:lpstr>
      <vt:lpstr>Precision Medicine</vt:lpstr>
      <vt:lpstr>Mutation databases </vt:lpstr>
      <vt:lpstr>OMIM</vt:lpstr>
      <vt:lpstr>OMIM</vt:lpstr>
      <vt:lpstr>dbSNP</vt:lpstr>
      <vt:lpstr>HGMD</vt:lpstr>
      <vt:lpstr>PowerPoint Presentation</vt:lpstr>
      <vt:lpstr>PowerPoint Presentation</vt:lpstr>
      <vt:lpstr>SIFT</vt:lpstr>
      <vt:lpstr>SIFT</vt:lpstr>
      <vt:lpstr>What Can SIFT Do For You?</vt:lpstr>
      <vt:lpstr>Procedure</vt:lpstr>
      <vt:lpstr>PowerPoint Presentation</vt:lpstr>
      <vt:lpstr>Interpretation of SIFT Predictions</vt:lpstr>
      <vt:lpstr>Score</vt:lpstr>
      <vt:lpstr>Median Sequence Conservation</vt:lpstr>
      <vt:lpstr>Median Score Conservation</vt:lpstr>
      <vt:lpstr>Median Score Conservation</vt:lpstr>
      <vt:lpstr>PowerPoint Presentation</vt:lpstr>
      <vt:lpstr>SIFT Sequence Search</vt:lpstr>
      <vt:lpstr>Also have to pay attention to…</vt:lpstr>
      <vt:lpstr>Sample Variations</vt:lpstr>
      <vt:lpstr>Hands-on</vt:lpstr>
      <vt:lpstr>SIFT Reporting Style</vt:lpstr>
      <vt:lpstr>SIFT Reporting Style</vt:lpstr>
      <vt:lpstr>Disclaimer</vt:lpstr>
      <vt:lpstr>Polyphen-2</vt:lpstr>
      <vt:lpstr>Polyphen-2</vt:lpstr>
      <vt:lpstr>PolyPhen-2 Databases</vt:lpstr>
      <vt:lpstr>PolyPhen-2 Databases</vt:lpstr>
      <vt:lpstr>PolyPhen-2</vt:lpstr>
      <vt:lpstr>Sample Variations</vt:lpstr>
      <vt:lpstr>Polyphen-2</vt:lpstr>
      <vt:lpstr>PowerPoint Presentation</vt:lpstr>
      <vt:lpstr>Let us analyze one of the predictions</vt:lpstr>
      <vt:lpstr>PowerPoint Presentation</vt:lpstr>
      <vt:lpstr>Experimental Information</vt:lpstr>
      <vt:lpstr>PowerPoint Presentation</vt:lpstr>
      <vt:lpstr>PowerPoint Presentation</vt:lpstr>
      <vt:lpstr>PowerPoint Presentation</vt:lpstr>
      <vt:lpstr>PowerPoint Presentation</vt:lpstr>
      <vt:lpstr>Second Example</vt:lpstr>
      <vt:lpstr>HBB</vt:lpstr>
      <vt:lpstr>PowerPoint Presentation</vt:lpstr>
      <vt:lpstr>CYBB/Beta-Hemoglobin EV  Sickle Cell Anemia</vt:lpstr>
      <vt:lpstr>PowerPoint Presentation</vt:lpstr>
      <vt:lpstr>Why Predictions are different?</vt:lpstr>
      <vt:lpstr>PowerPoint Presentation</vt:lpstr>
      <vt:lpstr>How Can We Take Full Advantage of SIFT?</vt:lpstr>
      <vt:lpstr>Most times you wont start with protein coordinates</vt:lpstr>
      <vt:lpstr>Major Differences between SIFT and Polyphen-2</vt:lpstr>
      <vt:lpstr>PowerPoint Presentation</vt:lpstr>
      <vt:lpstr>What we cannot use SIFT/PolyPhen for</vt:lpstr>
      <vt:lpstr>MutationTaster</vt:lpstr>
      <vt:lpstr>Useful Links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Ravichandran, Sarangan (NIH/NCI) [C]</dc:creator>
  <cp:lastModifiedBy>Ravichandran, Ravi (NIH/NCI) [C]</cp:lastModifiedBy>
  <cp:revision>631</cp:revision>
  <dcterms:created xsi:type="dcterms:W3CDTF">2006-08-16T00:00:00Z</dcterms:created>
  <dcterms:modified xsi:type="dcterms:W3CDTF">2020-04-18T14:55:03Z</dcterms:modified>
</cp:coreProperties>
</file>